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1.xml" ContentType="application/vnd.openxmlformats-officedocument.themeOverride+xml"/>
  <Override PartName="/ppt/comments/modernComment_125_D3A6165B.xml" ContentType="application/vnd.ms-powerpoint.comments+xml"/>
  <Override PartName="/ppt/comments/modernComment_7FB476C4_6EF852B.xml" ContentType="application/vnd.ms-powerpoint.comments+xml"/>
  <Override PartName="/ppt/comments/modernComment_131_966E4079.xml" ContentType="application/vnd.ms-powerpoint.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omments/modernComment_12D_10092130.xml" ContentType="application/vnd.ms-powerpoint.comments+xml"/>
  <Override PartName="/ppt/notesSlides/notesSlide3.xml" ContentType="application/vnd.openxmlformats-officedocument.presentationml.notesSlide+xml"/>
  <Override PartName="/ppt/comments/modernComment_7FB476CC_53DC487E.xml" ContentType="application/vnd.ms-powerpoint.comments+xml"/>
  <Override PartName="/ppt/comments/modernComment_7FB476C5_E1DDFC3C.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4"/>
  </p:sldMasterIdLst>
  <p:notesMasterIdLst>
    <p:notesMasterId r:id="rId22"/>
  </p:notesMasterIdLst>
  <p:handoutMasterIdLst>
    <p:handoutMasterId r:id="rId23"/>
  </p:handoutMasterIdLst>
  <p:sldIdLst>
    <p:sldId id="2142533308" r:id="rId5"/>
    <p:sldId id="2142533309" r:id="rId6"/>
    <p:sldId id="258" r:id="rId7"/>
    <p:sldId id="285" r:id="rId8"/>
    <p:sldId id="293" r:id="rId9"/>
    <p:sldId id="2142533316" r:id="rId10"/>
    <p:sldId id="305" r:id="rId11"/>
    <p:sldId id="2142533311" r:id="rId12"/>
    <p:sldId id="2142533319" r:id="rId13"/>
    <p:sldId id="2142533326" r:id="rId14"/>
    <p:sldId id="2142533327" r:id="rId15"/>
    <p:sldId id="286" r:id="rId16"/>
    <p:sldId id="2142533323" r:id="rId17"/>
    <p:sldId id="301" r:id="rId18"/>
    <p:sldId id="2142533324" r:id="rId19"/>
    <p:sldId id="2142533317" r:id="rId20"/>
    <p:sldId id="2142533314" r:id="rId21"/>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0C5C238-8EFF-B926-1F56-DFB06CC2C90B}" name="Adriana Castañeda Camacho" initials="AC" userId="03434b10a344ad3b" providerId="Windows Live"/>
  <p188:author id="{D827896A-4C11-7879-505E-AA01D552D9AA}" name="Diego Fernando Figueroa Guerra" initials="DG" userId="S::diego.guerra@gobiernobogota.gov.co::cfecc331-4cc7-4a0a-b119-9ac4417c307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C157"/>
    <a:srgbClr val="00B0F0"/>
    <a:srgbClr val="C00000"/>
    <a:srgbClr val="E5162F"/>
    <a:srgbClr val="F8E3E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41"/>
    <p:restoredTop sz="94860"/>
  </p:normalViewPr>
  <p:slideViewPr>
    <p:cSldViewPr snapToGrid="0">
      <p:cViewPr varScale="1">
        <p:scale>
          <a:sx n="105" d="100"/>
          <a:sy n="105" d="100"/>
        </p:scale>
        <p:origin x="1112" y="184"/>
      </p:cViewPr>
      <p:guideLst/>
    </p:cSldViewPr>
  </p:slideViewPr>
  <p:notesTextViewPr>
    <p:cViewPr>
      <p:scale>
        <a:sx n="1" d="1"/>
        <a:sy n="1" d="1"/>
      </p:scale>
      <p:origin x="0" y="0"/>
    </p:cViewPr>
  </p:notesTextViewPr>
  <p:notesViewPr>
    <p:cSldViewPr snapToGrid="0">
      <p:cViewPr varScale="1">
        <p:scale>
          <a:sx n="81" d="100"/>
          <a:sy n="81" d="100"/>
        </p:scale>
        <p:origin x="389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Hoja_de_c_lculo_de_Microsoft_Excel5.xlsx"/></Relationships>
</file>

<file path=ppt/charts/_rels/chart5.xml.rels><?xml version="1.0" encoding="UTF-8" standalone="yes"?>
<Relationships xmlns="http://schemas.openxmlformats.org/package/2006/relationships"><Relationship Id="rId3" Type="http://schemas.openxmlformats.org/officeDocument/2006/relationships/package" Target="../embeddings/Hoja_de_c_lculo_de_Microsoft_Excel6.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069074074074074"/>
          <c:y val="0.1364969135802469"/>
          <c:w val="0.70594753086419748"/>
          <c:h val="0.70594753086419748"/>
        </c:manualLayout>
      </c:layout>
      <c:doughnutChart>
        <c:varyColors val="1"/>
        <c:ser>
          <c:idx val="0"/>
          <c:order val="0"/>
          <c:tx>
            <c:strRef>
              <c:f>Hoja1!$B$1</c:f>
              <c:strCache>
                <c:ptCount val="1"/>
                <c:pt idx="0">
                  <c:v>Apropiación Millones COP</c:v>
                </c:pt>
              </c:strCache>
            </c:strRef>
          </c:tx>
          <c:spPr>
            <a:solidFill>
              <a:srgbClr val="F5C157"/>
            </a:solidFill>
            <a:ln>
              <a:noFill/>
            </a:ln>
          </c:spPr>
          <c:dPt>
            <c:idx val="0"/>
            <c:bubble3D val="0"/>
            <c:spPr>
              <a:solidFill>
                <a:srgbClr val="F5C157"/>
              </a:solidFill>
              <a:ln w="19050">
                <a:noFill/>
              </a:ln>
              <a:effectLst/>
            </c:spPr>
            <c:extLst>
              <c:ext xmlns:c16="http://schemas.microsoft.com/office/drawing/2014/chart" uri="{C3380CC4-5D6E-409C-BE32-E72D297353CC}">
                <c16:uniqueId val="{00000001-8C3B-754A-9B09-14A575557239}"/>
              </c:ext>
            </c:extLst>
          </c:dPt>
          <c:dPt>
            <c:idx val="1"/>
            <c:bubble3D val="0"/>
            <c:spPr>
              <a:solidFill>
                <a:schemeClr val="tx2">
                  <a:lumMod val="20000"/>
                  <a:lumOff val="80000"/>
                </a:schemeClr>
              </a:solidFill>
              <a:ln w="19050">
                <a:noFill/>
              </a:ln>
              <a:effectLst/>
            </c:spPr>
            <c:extLst>
              <c:ext xmlns:c16="http://schemas.microsoft.com/office/drawing/2014/chart" uri="{C3380CC4-5D6E-409C-BE32-E72D297353CC}">
                <c16:uniqueId val="{00000003-8C3B-754A-9B09-14A575557239}"/>
              </c:ext>
            </c:extLst>
          </c:dPt>
          <c:dPt>
            <c:idx val="2"/>
            <c:bubble3D val="0"/>
            <c:spPr>
              <a:solidFill>
                <a:schemeClr val="accent1">
                  <a:lumMod val="40000"/>
                  <a:lumOff val="60000"/>
                </a:schemeClr>
              </a:solidFill>
              <a:ln w="19050">
                <a:noFill/>
              </a:ln>
              <a:effectLst/>
            </c:spPr>
            <c:extLst>
              <c:ext xmlns:c16="http://schemas.microsoft.com/office/drawing/2014/chart" uri="{C3380CC4-5D6E-409C-BE32-E72D297353CC}">
                <c16:uniqueId val="{00000005-8C3B-754A-9B09-14A575557239}"/>
              </c:ext>
            </c:extLst>
          </c:dPt>
          <c:dPt>
            <c:idx val="3"/>
            <c:bubble3D val="0"/>
            <c:spPr>
              <a:solidFill>
                <a:srgbClr val="F5C157"/>
              </a:solidFill>
              <a:ln w="19050">
                <a:noFill/>
              </a:ln>
              <a:effectLst/>
            </c:spPr>
            <c:extLst>
              <c:ext xmlns:c16="http://schemas.microsoft.com/office/drawing/2014/chart" uri="{C3380CC4-5D6E-409C-BE32-E72D297353CC}">
                <c16:uniqueId val="{00000007-8C3B-754A-9B09-14A575557239}"/>
              </c:ext>
            </c:extLst>
          </c:dPt>
          <c:dPt>
            <c:idx val="4"/>
            <c:bubble3D val="0"/>
            <c:spPr>
              <a:solidFill>
                <a:schemeClr val="tx1">
                  <a:lumMod val="50000"/>
                  <a:lumOff val="50000"/>
                </a:schemeClr>
              </a:solidFill>
              <a:ln w="19050">
                <a:noFill/>
              </a:ln>
              <a:effectLst/>
            </c:spPr>
            <c:extLst>
              <c:ext xmlns:c16="http://schemas.microsoft.com/office/drawing/2014/chart" uri="{C3380CC4-5D6E-409C-BE32-E72D297353CC}">
                <c16:uniqueId val="{00000008-8C3B-754A-9B09-14A575557239}"/>
              </c:ext>
            </c:extLst>
          </c:dPt>
          <c:dPt>
            <c:idx val="5"/>
            <c:bubble3D val="0"/>
            <c:spPr>
              <a:solidFill>
                <a:schemeClr val="tx2">
                  <a:lumMod val="20000"/>
                  <a:lumOff val="80000"/>
                </a:schemeClr>
              </a:solidFill>
              <a:ln w="19050">
                <a:noFill/>
              </a:ln>
              <a:effectLst/>
            </c:spPr>
            <c:extLst>
              <c:ext xmlns:c16="http://schemas.microsoft.com/office/drawing/2014/chart" uri="{C3380CC4-5D6E-409C-BE32-E72D297353CC}">
                <c16:uniqueId val="{00000009-8C3B-754A-9B09-14A575557239}"/>
              </c:ext>
            </c:extLst>
          </c:dPt>
          <c:dLbls>
            <c:dLbl>
              <c:idx val="0"/>
              <c:layout>
                <c:manualLayout>
                  <c:x val="-0.25237881944444446"/>
                  <c:y val="0.13376215277777778"/>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2"/>
                      </a:solidFill>
                      <a:latin typeface="Arial" panose="020B0604020202020204" pitchFamily="34" charset="0"/>
                      <a:ea typeface="+mn-ea"/>
                      <a:cs typeface="Arial" panose="020B0604020202020204" pitchFamily="34" charset="0"/>
                    </a:defRPr>
                  </a:pPr>
                  <a:endParaRPr lang="es-CO"/>
                </a:p>
              </c:txPr>
              <c:showLegendKey val="0"/>
              <c:showVal val="1"/>
              <c:showCatName val="1"/>
              <c:showSerName val="0"/>
              <c:showPercent val="1"/>
              <c:showBubbleSize val="0"/>
              <c:separator>
</c:separator>
              <c:extLst>
                <c:ext xmlns:c15="http://schemas.microsoft.com/office/drawing/2012/chart" uri="{CE6537A1-D6FC-4f65-9D91-7224C49458BB}">
                  <c15:layout>
                    <c:manualLayout>
                      <c:w val="0.28481736111111111"/>
                      <c:h val="0.18405416666666666"/>
                    </c:manualLayout>
                  </c15:layout>
                </c:ext>
                <c:ext xmlns:c16="http://schemas.microsoft.com/office/drawing/2014/chart" uri="{C3380CC4-5D6E-409C-BE32-E72D297353CC}">
                  <c16:uniqueId val="{00000001-8C3B-754A-9B09-14A575557239}"/>
                </c:ext>
              </c:extLst>
            </c:dLbl>
            <c:dLbl>
              <c:idx val="1"/>
              <c:layout>
                <c:manualLayout>
                  <c:x val="-0.17843402777777778"/>
                  <c:y val="2.0780555555555476E-2"/>
                </c:manualLayout>
              </c:layout>
              <c:showLegendKey val="0"/>
              <c:showVal val="1"/>
              <c:showCatName val="1"/>
              <c:showSerName val="0"/>
              <c:showPercent val="1"/>
              <c:showBubbleSize val="0"/>
              <c:separator>
</c:separator>
              <c:extLst>
                <c:ext xmlns:c15="http://schemas.microsoft.com/office/drawing/2012/chart" uri="{CE6537A1-D6FC-4f65-9D91-7224C49458BB}">
                  <c15:layout>
                    <c:manualLayout>
                      <c:w val="0.244725"/>
                      <c:h val="0.19561527777777779"/>
                    </c:manualLayout>
                  </c15:layout>
                </c:ext>
                <c:ext xmlns:c16="http://schemas.microsoft.com/office/drawing/2014/chart" uri="{C3380CC4-5D6E-409C-BE32-E72D297353CC}">
                  <c16:uniqueId val="{00000003-8C3B-754A-9B09-14A575557239}"/>
                </c:ext>
              </c:extLst>
            </c:dLbl>
            <c:dLbl>
              <c:idx val="2"/>
              <c:layout>
                <c:manualLayout>
                  <c:x val="-0.12894704861111109"/>
                  <c:y val="-0.11906250000000008"/>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rgbClr val="002060"/>
                      </a:solidFill>
                      <a:latin typeface="Arial" panose="020B0604020202020204" pitchFamily="34" charset="0"/>
                      <a:ea typeface="+mn-ea"/>
                      <a:cs typeface="Arial" panose="020B0604020202020204" pitchFamily="34" charset="0"/>
                    </a:defRPr>
                  </a:pPr>
                  <a:endParaRPr lang="es-CO"/>
                </a:p>
              </c:txPr>
              <c:showLegendKey val="0"/>
              <c:showVal val="1"/>
              <c:showCatName val="1"/>
              <c:showSerName val="0"/>
              <c:showPercent val="1"/>
              <c:showBubbleSize val="0"/>
              <c:separator>
</c:separator>
              <c:extLst>
                <c:ext xmlns:c15="http://schemas.microsoft.com/office/drawing/2012/chart" uri="{CE6537A1-D6FC-4f65-9D91-7224C49458BB}">
                  <c15:layout>
                    <c:manualLayout>
                      <c:w val="0.18972812499999997"/>
                      <c:h val="0.22657152777777778"/>
                    </c:manualLayout>
                  </c15:layout>
                </c:ext>
                <c:ext xmlns:c16="http://schemas.microsoft.com/office/drawing/2014/chart" uri="{C3380CC4-5D6E-409C-BE32-E72D297353CC}">
                  <c16:uniqueId val="{00000005-8C3B-754A-9B09-14A575557239}"/>
                </c:ext>
              </c:extLst>
            </c:dLbl>
            <c:dLbl>
              <c:idx val="3"/>
              <c:layout>
                <c:manualLayout>
                  <c:x val="0.31309027777777776"/>
                  <c:y val="-4.4097222222222225E-2"/>
                </c:manualLayout>
              </c:layou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8C3B-754A-9B09-14A575557239}"/>
                </c:ext>
              </c:extLst>
            </c:dLbl>
            <c:dLbl>
              <c:idx val="4"/>
              <c:layout>
                <c:manualLayout>
                  <c:x val="0.1763888888888889"/>
                  <c:y val="0.12347222222222222"/>
                </c:manualLayout>
              </c:layou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8-8C3B-754A-9B09-14A575557239}"/>
                </c:ext>
              </c:extLst>
            </c:dLbl>
            <c:dLbl>
              <c:idx val="5"/>
              <c:layout>
                <c:manualLayout>
                  <c:x val="0.1190625"/>
                  <c:y val="0.14993055555555557"/>
                </c:manualLayout>
              </c:layou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9-8C3B-754A-9B09-14A575557239}"/>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5C157"/>
                    </a:solidFill>
                    <a:latin typeface="Arial" panose="020B0604020202020204" pitchFamily="34" charset="0"/>
                    <a:ea typeface="+mn-ea"/>
                    <a:cs typeface="Arial" panose="020B0604020202020204" pitchFamily="34" charset="0"/>
                  </a:defRPr>
                </a:pPr>
                <a:endParaRPr lang="es-CO"/>
              </a:p>
            </c:txPr>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numRef>
              <c:f>Hoja1!$A$2:$A$7</c:f>
              <c:numCache>
                <c:formatCode>General</c:formatCode>
                <c:ptCount val="6"/>
                <c:pt idx="0">
                  <c:v>8025</c:v>
                </c:pt>
                <c:pt idx="1">
                  <c:v>8066</c:v>
                </c:pt>
                <c:pt idx="2">
                  <c:v>8080</c:v>
                </c:pt>
                <c:pt idx="3">
                  <c:v>8131</c:v>
                </c:pt>
                <c:pt idx="4">
                  <c:v>8146</c:v>
                </c:pt>
                <c:pt idx="5">
                  <c:v>8238</c:v>
                </c:pt>
              </c:numCache>
            </c:numRef>
          </c:cat>
          <c:val>
            <c:numRef>
              <c:f>Hoja1!$B$2:$B$7</c:f>
              <c:numCache>
                <c:formatCode>"$"\ #,##0</c:formatCode>
                <c:ptCount val="6"/>
                <c:pt idx="0">
                  <c:v>739</c:v>
                </c:pt>
                <c:pt idx="1">
                  <c:v>3900</c:v>
                </c:pt>
                <c:pt idx="2">
                  <c:v>4165</c:v>
                </c:pt>
                <c:pt idx="3" formatCode="&quot;$&quot;#,##0_);[Red]\(&quot;$&quot;#,##0\)">
                  <c:v>10543</c:v>
                </c:pt>
                <c:pt idx="4" formatCode="&quot;$&quot;#,##0_);[Red]\(&quot;$&quot;#,##0\)">
                  <c:v>7904</c:v>
                </c:pt>
                <c:pt idx="5" formatCode="&quot;$&quot;#,##0_);[Red]\(&quot;$&quot;#,##0\)">
                  <c:v>350</c:v>
                </c:pt>
              </c:numCache>
            </c:numRef>
          </c:val>
          <c:extLst>
            <c:ext xmlns:c16="http://schemas.microsoft.com/office/drawing/2014/chart" uri="{C3380CC4-5D6E-409C-BE32-E72D297353CC}">
              <c16:uniqueId val="{00000006-8C3B-754A-9B09-14A575557239}"/>
            </c:ext>
          </c:extLst>
        </c:ser>
        <c:dLbls>
          <c:showLegendKey val="0"/>
          <c:showVal val="0"/>
          <c:showCatName val="0"/>
          <c:showSerName val="0"/>
          <c:showPercent val="0"/>
          <c:showBubbleSize val="0"/>
          <c:showLeaderLines val="1"/>
        </c:dLbls>
        <c:firstSliceAng val="190"/>
        <c:holeSize val="6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069074074074074"/>
          <c:y val="0.1364969135802469"/>
          <c:w val="0.70594753086419748"/>
          <c:h val="0.70594753086419748"/>
        </c:manualLayout>
      </c:layout>
      <c:doughnutChart>
        <c:varyColors val="1"/>
        <c:ser>
          <c:idx val="0"/>
          <c:order val="0"/>
          <c:tx>
            <c:strRef>
              <c:f>Hoja1!$B$1</c:f>
              <c:strCache>
                <c:ptCount val="1"/>
                <c:pt idx="0">
                  <c:v>Apropiación Millones COP</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E5ED-AD41-814B-650B7D244CE4}"/>
              </c:ext>
            </c:extLst>
          </c:dPt>
          <c:dPt>
            <c:idx val="1"/>
            <c:bubble3D val="0"/>
            <c:spPr>
              <a:solidFill>
                <a:schemeClr val="accent2"/>
              </a:solidFill>
              <a:ln w="19050">
                <a:noFill/>
              </a:ln>
              <a:effectLst/>
            </c:spPr>
            <c:extLst>
              <c:ext xmlns:c16="http://schemas.microsoft.com/office/drawing/2014/chart" uri="{C3380CC4-5D6E-409C-BE32-E72D297353CC}">
                <c16:uniqueId val="{00000003-E5ED-AD41-814B-650B7D244CE4}"/>
              </c:ext>
            </c:extLst>
          </c:dPt>
          <c:dLbls>
            <c:dLbl>
              <c:idx val="0"/>
              <c:layout>
                <c:manualLayout>
                  <c:x val="-0.15095520833333334"/>
                  <c:y val="-0.10436284722222222"/>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2"/>
                      </a:solidFill>
                      <a:latin typeface="Arial" panose="020B0604020202020204" pitchFamily="34" charset="0"/>
                      <a:ea typeface="+mn-ea"/>
                      <a:cs typeface="Arial" panose="020B0604020202020204" pitchFamily="34" charset="0"/>
                    </a:defRPr>
                  </a:pPr>
                  <a:endParaRPr lang="es-CO"/>
                </a:p>
              </c:txPr>
              <c:showLegendKey val="0"/>
              <c:showVal val="1"/>
              <c:showCatName val="1"/>
              <c:showSerName val="0"/>
              <c:showPercent val="1"/>
              <c:showBubbleSize val="0"/>
              <c:separator>
</c:separator>
              <c:extLst>
                <c:ext xmlns:c15="http://schemas.microsoft.com/office/drawing/2012/chart" uri="{CE6537A1-D6FC-4f65-9D91-7224C49458BB}">
                  <c15:layout>
                    <c:manualLayout>
                      <c:w val="0.39065069444444445"/>
                      <c:h val="0.18405416666666666"/>
                    </c:manualLayout>
                  </c15:layout>
                </c:ext>
                <c:ext xmlns:c16="http://schemas.microsoft.com/office/drawing/2014/chart" uri="{C3380CC4-5D6E-409C-BE32-E72D297353CC}">
                  <c16:uniqueId val="{00000001-E5ED-AD41-814B-650B7D244CE4}"/>
                </c:ext>
              </c:extLst>
            </c:dLbl>
            <c:dLbl>
              <c:idx val="1"/>
              <c:layout>
                <c:manualLayout>
                  <c:x val="0.2360796875"/>
                  <c:y val="0.1663013888888889"/>
                </c:manualLayout>
              </c:layout>
              <c:showLegendKey val="0"/>
              <c:showVal val="1"/>
              <c:showCatName val="1"/>
              <c:showSerName val="0"/>
              <c:showPercent val="1"/>
              <c:showBubbleSize val="0"/>
              <c:separator>
</c:separator>
              <c:extLst>
                <c:ext xmlns:c15="http://schemas.microsoft.com/office/drawing/2012/chart" uri="{CE6537A1-D6FC-4f65-9D91-7224C49458BB}">
                  <c15:layout>
                    <c:manualLayout>
                      <c:w val="0.244725"/>
                      <c:h val="0.19561527777777779"/>
                    </c:manualLayout>
                  </c15:layout>
                </c:ext>
                <c:ext xmlns:c16="http://schemas.microsoft.com/office/drawing/2014/chart" uri="{C3380CC4-5D6E-409C-BE32-E72D297353CC}">
                  <c16:uniqueId val="{00000003-E5ED-AD41-814B-650B7D244CE4}"/>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5C157"/>
                    </a:solidFill>
                    <a:latin typeface="Arial" panose="020B0604020202020204" pitchFamily="34" charset="0"/>
                    <a:ea typeface="+mn-ea"/>
                    <a:cs typeface="Arial" panose="020B0604020202020204" pitchFamily="34" charset="0"/>
                  </a:defRPr>
                </a:pPr>
                <a:endParaRPr lang="es-CO"/>
              </a:p>
            </c:txPr>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Hoja1!$A$2:$A$3</c:f>
              <c:strCache>
                <c:ptCount val="2"/>
                <c:pt idx="0">
                  <c:v>Gastos de Personal</c:v>
                </c:pt>
                <c:pt idx="1">
                  <c:v>Bienes y Servicios</c:v>
                </c:pt>
              </c:strCache>
            </c:strRef>
          </c:cat>
          <c:val>
            <c:numRef>
              <c:f>Hoja1!$B$2:$B$3</c:f>
              <c:numCache>
                <c:formatCode>"$"\ #,##0</c:formatCode>
                <c:ptCount val="2"/>
                <c:pt idx="0">
                  <c:v>17673.547999999999</c:v>
                </c:pt>
                <c:pt idx="1">
                  <c:v>4925.8639999999996</c:v>
                </c:pt>
              </c:numCache>
            </c:numRef>
          </c:val>
          <c:extLst>
            <c:ext xmlns:c16="http://schemas.microsoft.com/office/drawing/2014/chart" uri="{C3380CC4-5D6E-409C-BE32-E72D297353CC}">
              <c16:uniqueId val="{00000004-E5ED-AD41-814B-650B7D244CE4}"/>
            </c:ext>
          </c:extLst>
        </c:ser>
        <c:dLbls>
          <c:showLegendKey val="0"/>
          <c:showVal val="0"/>
          <c:showCatName val="0"/>
          <c:showSerName val="0"/>
          <c:showPercent val="0"/>
          <c:showBubbleSize val="0"/>
          <c:showLeaderLines val="1"/>
        </c:dLbls>
        <c:firstSliceAng val="190"/>
        <c:holeSize val="6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069074074074074"/>
          <c:y val="0.1364969135802469"/>
          <c:w val="0.70594753086419748"/>
          <c:h val="0.70594753086419748"/>
        </c:manualLayout>
      </c:layout>
      <c:doughnutChart>
        <c:varyColors val="1"/>
        <c:ser>
          <c:idx val="0"/>
          <c:order val="0"/>
          <c:tx>
            <c:strRef>
              <c:f>Hoja1!$B$1</c:f>
              <c:strCache>
                <c:ptCount val="1"/>
                <c:pt idx="0">
                  <c:v>Apropiación Millones COP</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2-7B1B-E640-84C8-CD00BF521242}"/>
              </c:ext>
            </c:extLst>
          </c:dPt>
          <c:dPt>
            <c:idx val="1"/>
            <c:bubble3D val="0"/>
            <c:spPr>
              <a:solidFill>
                <a:schemeClr val="accent2"/>
              </a:solidFill>
              <a:ln w="19050">
                <a:noFill/>
              </a:ln>
              <a:effectLst/>
            </c:spPr>
            <c:extLst>
              <c:ext xmlns:c16="http://schemas.microsoft.com/office/drawing/2014/chart" uri="{C3380CC4-5D6E-409C-BE32-E72D297353CC}">
                <c16:uniqueId val="{00000001-7B1B-E640-84C8-CD00BF521242}"/>
              </c:ext>
            </c:extLst>
          </c:dPt>
          <c:dLbls>
            <c:dLbl>
              <c:idx val="0"/>
              <c:layout>
                <c:manualLayout>
                  <c:x val="5.7075925925925926E-2"/>
                  <c:y val="-0.2587033950617284"/>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2"/>
                      </a:solidFill>
                      <a:latin typeface="Arial" panose="020B0604020202020204" pitchFamily="34" charset="0"/>
                      <a:ea typeface="+mn-ea"/>
                      <a:cs typeface="Arial" panose="020B0604020202020204" pitchFamily="34" charset="0"/>
                    </a:defRPr>
                  </a:pPr>
                  <a:endParaRPr lang="es-CO"/>
                </a:p>
              </c:txPr>
              <c:showLegendKey val="0"/>
              <c:showVal val="1"/>
              <c:showCatName val="1"/>
              <c:showSerName val="0"/>
              <c:showPercent val="1"/>
              <c:showBubbleSize val="0"/>
              <c:separator>
</c:separator>
              <c:extLst>
                <c:ext xmlns:c15="http://schemas.microsoft.com/office/drawing/2012/chart" uri="{CE6537A1-D6FC-4f65-9D91-7224C49458BB}">
                  <c15:layout>
                    <c:manualLayout>
                      <c:w val="0.31282345679012347"/>
                      <c:h val="0.184054012345679"/>
                    </c:manualLayout>
                  </c15:layout>
                </c:ext>
                <c:ext xmlns:c16="http://schemas.microsoft.com/office/drawing/2014/chart" uri="{C3380CC4-5D6E-409C-BE32-E72D297353CC}">
                  <c16:uniqueId val="{00000002-7B1B-E640-84C8-CD00BF521242}"/>
                </c:ext>
              </c:extLst>
            </c:dLbl>
            <c:dLbl>
              <c:idx val="1"/>
              <c:layout>
                <c:manualLayout>
                  <c:x val="-0.11005432098765432"/>
                  <c:y val="0.27912283950617267"/>
                </c:manualLayout>
              </c:layou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7B1B-E640-84C8-CD00BF521242}"/>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5C157"/>
                    </a:solidFill>
                    <a:latin typeface="Arial" panose="020B0604020202020204" pitchFamily="34" charset="0"/>
                    <a:ea typeface="+mn-ea"/>
                    <a:cs typeface="Arial" panose="020B0604020202020204" pitchFamily="34" charset="0"/>
                  </a:defRPr>
                </a:pPr>
                <a:endParaRPr lang="es-CO"/>
              </a:p>
            </c:txPr>
            <c:showLegendKey val="0"/>
            <c:showVal val="1"/>
            <c:showCatName val="1"/>
            <c:showSerName val="0"/>
            <c:showPercent val="1"/>
            <c:showBubbleSize val="0"/>
            <c:separator>
</c:separator>
            <c:showLeaderLines val="0"/>
            <c:extLst>
              <c:ext xmlns:c15="http://schemas.microsoft.com/office/drawing/2012/chart" uri="{CE6537A1-D6FC-4f65-9D91-7224C49458BB}"/>
            </c:extLst>
          </c:dLbls>
          <c:cat>
            <c:strRef>
              <c:f>Hoja1!$A$2:$A$3</c:f>
              <c:strCache>
                <c:ptCount val="2"/>
                <c:pt idx="0">
                  <c:v>Funcionamiento</c:v>
                </c:pt>
                <c:pt idx="1">
                  <c:v>Inversión</c:v>
                </c:pt>
              </c:strCache>
            </c:strRef>
          </c:cat>
          <c:val>
            <c:numRef>
              <c:f>Hoja1!$B$2:$B$3</c:f>
              <c:numCache>
                <c:formatCode>"$"\ #,##0</c:formatCode>
                <c:ptCount val="2"/>
                <c:pt idx="0">
                  <c:v>22599.412</c:v>
                </c:pt>
                <c:pt idx="1">
                  <c:v>27600.65785</c:v>
                </c:pt>
              </c:numCache>
            </c:numRef>
          </c:val>
          <c:extLst>
            <c:ext xmlns:c16="http://schemas.microsoft.com/office/drawing/2014/chart" uri="{C3380CC4-5D6E-409C-BE32-E72D297353CC}">
              <c16:uniqueId val="{00000000-7B1B-E640-84C8-CD00BF521242}"/>
            </c:ext>
          </c:extLst>
        </c:ser>
        <c:dLbls>
          <c:showLegendKey val="0"/>
          <c:showVal val="0"/>
          <c:showCatName val="0"/>
          <c:showSerName val="0"/>
          <c:showPercent val="0"/>
          <c:showBubbleSize val="0"/>
          <c:showLeaderLines val="0"/>
        </c:dLbls>
        <c:firstSliceAng val="0"/>
        <c:holeSize val="6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3017920093321667"/>
          <c:y val="8.5691390957050501E-2"/>
          <c:w val="0.76925937591134441"/>
          <c:h val="0.7986180603369829"/>
        </c:manualLayout>
      </c:layout>
      <c:barChart>
        <c:barDir val="bar"/>
        <c:grouping val="stacked"/>
        <c:varyColors val="0"/>
        <c:ser>
          <c:idx val="1"/>
          <c:order val="1"/>
          <c:tx>
            <c:strRef>
              <c:f>Hoja1!$C$19</c:f>
              <c:strCache>
                <c:ptCount val="1"/>
                <c:pt idx="0">
                  <c:v> Funcionamiento </c:v>
                </c:pt>
              </c:strCache>
            </c:strRef>
          </c:tx>
          <c:spPr>
            <a:solidFill>
              <a:srgbClr val="FFC000"/>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Hoja1!$A$20:$A$27</c:f>
              <c:strCache>
                <c:ptCount val="8"/>
                <c:pt idx="0">
                  <c:v> Gastos de nómina </c:v>
                </c:pt>
                <c:pt idx="1">
                  <c:v> Bienes y servicios </c:v>
                </c:pt>
                <c:pt idx="2">
                  <c:v>8066 Sec. General - $8.409 MM</c:v>
                </c:pt>
                <c:pt idx="3">
                  <c:v>8131 Fortalecimiento - $23.145 MM</c:v>
                </c:pt>
                <c:pt idx="4">
                  <c:v>8080 Esc. Participación - $6.598 MM</c:v>
                </c:pt>
                <c:pt idx="5">
                  <c:v>8238 Ger. Escuela -$ 808MM</c:v>
                </c:pt>
                <c:pt idx="6">
                  <c:v>8025 Asuntos Comunales- $794 MM</c:v>
                </c:pt>
                <c:pt idx="7">
                  <c:v>8146 Promoción- $ 15.488 MM</c:v>
                </c:pt>
              </c:strCache>
            </c:strRef>
          </c:cat>
          <c:val>
            <c:numRef>
              <c:f>Hoja1!$C$20:$C$27</c:f>
              <c:numCache>
                <c:formatCode>"$"#,##0_);\("$"#,##0\)</c:formatCode>
                <c:ptCount val="8"/>
                <c:pt idx="0">
                  <c:v>18807.259670799998</c:v>
                </c:pt>
                <c:pt idx="1">
                  <c:v>5435.9309999999996</c:v>
                </c:pt>
              </c:numCache>
            </c:numRef>
          </c:val>
          <c:extLst>
            <c:ext xmlns:c16="http://schemas.microsoft.com/office/drawing/2014/chart" uri="{C3380CC4-5D6E-409C-BE32-E72D297353CC}">
              <c16:uniqueId val="{00000000-874B-461B-9A39-8D7DB2B2AD7A}"/>
            </c:ext>
          </c:extLst>
        </c:ser>
        <c:ser>
          <c:idx val="2"/>
          <c:order val="2"/>
          <c:tx>
            <c:strRef>
              <c:f>Hoja1!$D$19</c:f>
              <c:strCache>
                <c:ptCount val="1"/>
                <c:pt idx="0">
                  <c:v> % </c:v>
                </c:pt>
              </c:strCache>
            </c:strRef>
          </c:tx>
          <c:spPr>
            <a:solidFill>
              <a:schemeClr val="accent3"/>
            </a:solidFill>
            <a:ln>
              <a:noFill/>
            </a:ln>
            <a:effectLst/>
          </c:spPr>
          <c:invertIfNegative val="0"/>
          <c:dLbls>
            <c:dLbl>
              <c:idx val="0"/>
              <c:layout>
                <c:manualLayout>
                  <c:x val="3.1999999999999827E-2"/>
                  <c:y val="2.7433787532205453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874B-461B-9A39-8D7DB2B2AD7A}"/>
                </c:ext>
              </c:extLst>
            </c:dLbl>
            <c:dLbl>
              <c:idx val="1"/>
              <c:layout>
                <c:manualLayout>
                  <c:x val="2.8444444444444401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74B-461B-9A39-8D7DB2B2AD7A}"/>
                </c:ext>
              </c:extLst>
            </c:dLbl>
            <c:dLbl>
              <c:idx val="2"/>
              <c:delete val="1"/>
              <c:extLst>
                <c:ext xmlns:c15="http://schemas.microsoft.com/office/drawing/2012/chart" uri="{CE6537A1-D6FC-4f65-9D91-7224C49458BB}"/>
                <c:ext xmlns:c16="http://schemas.microsoft.com/office/drawing/2014/chart" uri="{C3380CC4-5D6E-409C-BE32-E72D297353CC}">
                  <c16:uniqueId val="{00000008-874B-461B-9A39-8D7DB2B2AD7A}"/>
                </c:ext>
              </c:extLst>
            </c:dLbl>
            <c:dLbl>
              <c:idx val="3"/>
              <c:delete val="1"/>
              <c:extLst>
                <c:ext xmlns:c15="http://schemas.microsoft.com/office/drawing/2012/chart" uri="{CE6537A1-D6FC-4f65-9D91-7224C49458BB}"/>
                <c:ext xmlns:c16="http://schemas.microsoft.com/office/drawing/2014/chart" uri="{C3380CC4-5D6E-409C-BE32-E72D297353CC}">
                  <c16:uniqueId val="{00000009-874B-461B-9A39-8D7DB2B2AD7A}"/>
                </c:ext>
              </c:extLst>
            </c:dLbl>
            <c:dLbl>
              <c:idx val="4"/>
              <c:delete val="1"/>
              <c:extLst>
                <c:ext xmlns:c15="http://schemas.microsoft.com/office/drawing/2012/chart" uri="{CE6537A1-D6FC-4f65-9D91-7224C49458BB}"/>
                <c:ext xmlns:c16="http://schemas.microsoft.com/office/drawing/2014/chart" uri="{C3380CC4-5D6E-409C-BE32-E72D297353CC}">
                  <c16:uniqueId val="{0000000A-874B-461B-9A39-8D7DB2B2AD7A}"/>
                </c:ext>
              </c:extLst>
            </c:dLbl>
            <c:dLbl>
              <c:idx val="5"/>
              <c:delete val="1"/>
              <c:extLst>
                <c:ext xmlns:c15="http://schemas.microsoft.com/office/drawing/2012/chart" uri="{CE6537A1-D6FC-4f65-9D91-7224C49458BB}"/>
                <c:ext xmlns:c16="http://schemas.microsoft.com/office/drawing/2014/chart" uri="{C3380CC4-5D6E-409C-BE32-E72D297353CC}">
                  <c16:uniqueId val="{0000000B-874B-461B-9A39-8D7DB2B2AD7A}"/>
                </c:ext>
              </c:extLst>
            </c:dLbl>
            <c:dLbl>
              <c:idx val="6"/>
              <c:delete val="1"/>
              <c:extLst>
                <c:ext xmlns:c15="http://schemas.microsoft.com/office/drawing/2012/chart" uri="{CE6537A1-D6FC-4f65-9D91-7224C49458BB}"/>
                <c:ext xmlns:c16="http://schemas.microsoft.com/office/drawing/2014/chart" uri="{C3380CC4-5D6E-409C-BE32-E72D297353CC}">
                  <c16:uniqueId val="{0000000C-874B-461B-9A39-8D7DB2B2AD7A}"/>
                </c:ext>
              </c:extLst>
            </c:dLbl>
            <c:dLbl>
              <c:idx val="7"/>
              <c:delete val="1"/>
              <c:extLst>
                <c:ext xmlns:c15="http://schemas.microsoft.com/office/drawing/2012/chart" uri="{CE6537A1-D6FC-4f65-9D91-7224C49458BB}"/>
                <c:ext xmlns:c16="http://schemas.microsoft.com/office/drawing/2014/chart" uri="{C3380CC4-5D6E-409C-BE32-E72D297353CC}">
                  <c16:uniqueId val="{00000000-4B19-B547-997A-9A8746FBEA3D}"/>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Hoja1!$A$20:$A$27</c:f>
              <c:strCache>
                <c:ptCount val="8"/>
                <c:pt idx="0">
                  <c:v> Gastos de nómina </c:v>
                </c:pt>
                <c:pt idx="1">
                  <c:v> Bienes y servicios </c:v>
                </c:pt>
                <c:pt idx="2">
                  <c:v>8066 Sec. General - $8.409 MM</c:v>
                </c:pt>
                <c:pt idx="3">
                  <c:v>8131 Fortalecimiento - $23.145 MM</c:v>
                </c:pt>
                <c:pt idx="4">
                  <c:v>8080 Esc. Participación - $6.598 MM</c:v>
                </c:pt>
                <c:pt idx="5">
                  <c:v>8238 Ger. Escuela -$ 808MM</c:v>
                </c:pt>
                <c:pt idx="6">
                  <c:v>8025 Asuntos Comunales- $794 MM</c:v>
                </c:pt>
                <c:pt idx="7">
                  <c:v>8146 Promoción- $ 15.488 MM</c:v>
                </c:pt>
              </c:strCache>
            </c:strRef>
          </c:cat>
          <c:val>
            <c:numRef>
              <c:f>Hoja1!$D$20:$D$27</c:f>
              <c:numCache>
                <c:formatCode>0%</c:formatCode>
                <c:ptCount val="8"/>
                <c:pt idx="0">
                  <c:v>1</c:v>
                </c:pt>
                <c:pt idx="1">
                  <c:v>1</c:v>
                </c:pt>
                <c:pt idx="2" formatCode="_(* #,##0_);_(* \(#,##0\);_(* &quot;-&quot;_);_(@_)">
                  <c:v>0</c:v>
                </c:pt>
                <c:pt idx="3" formatCode="_(* #,##0_);_(* \(#,##0\);_(* &quot;-&quot;_);_(@_)">
                  <c:v>0</c:v>
                </c:pt>
                <c:pt idx="4" formatCode="_(* #,##0_);_(* \(#,##0\);_(* &quot;-&quot;_);_(@_)">
                  <c:v>0</c:v>
                </c:pt>
                <c:pt idx="5" formatCode="_(* #,##0_);_(* \(#,##0\);_(* &quot;-&quot;_);_(@_)">
                  <c:v>0</c:v>
                </c:pt>
                <c:pt idx="6" formatCode="_(* #,##0_);_(* \(#,##0\);_(* &quot;-&quot;_);_(@_)">
                  <c:v>0</c:v>
                </c:pt>
                <c:pt idx="7" formatCode="_(* #,##0_);_(* \(#,##0\);_(* &quot;-&quot;_);_(@_)">
                  <c:v>0</c:v>
                </c:pt>
              </c:numCache>
            </c:numRef>
          </c:val>
          <c:extLst>
            <c:ext xmlns:c16="http://schemas.microsoft.com/office/drawing/2014/chart" uri="{C3380CC4-5D6E-409C-BE32-E72D297353CC}">
              <c16:uniqueId val="{00000001-874B-461B-9A39-8D7DB2B2AD7A}"/>
            </c:ext>
          </c:extLst>
        </c:ser>
        <c:ser>
          <c:idx val="3"/>
          <c:order val="3"/>
          <c:tx>
            <c:strRef>
              <c:f>Hoja1!$E$19</c:f>
              <c:strCache>
                <c:ptCount val="1"/>
                <c:pt idx="0">
                  <c:v> Inversión </c:v>
                </c:pt>
              </c:strCache>
            </c:strRef>
          </c:tx>
          <c:spPr>
            <a:solidFill>
              <a:schemeClr val="accent4"/>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0-D254-C34F-A353-50C4007923C4}"/>
                </c:ext>
              </c:extLst>
            </c:dLbl>
            <c:dLbl>
              <c:idx val="1"/>
              <c:delete val="1"/>
              <c:extLst>
                <c:ext xmlns:c15="http://schemas.microsoft.com/office/drawing/2012/chart" uri="{CE6537A1-D6FC-4f65-9D91-7224C49458BB}"/>
                <c:ext xmlns:c16="http://schemas.microsoft.com/office/drawing/2014/chart" uri="{C3380CC4-5D6E-409C-BE32-E72D297353CC}">
                  <c16:uniqueId val="{00000001-D254-C34F-A353-50C4007923C4}"/>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Hoja1!$A$20:$A$27</c:f>
              <c:strCache>
                <c:ptCount val="8"/>
                <c:pt idx="0">
                  <c:v> Gastos de nómina </c:v>
                </c:pt>
                <c:pt idx="1">
                  <c:v> Bienes y servicios </c:v>
                </c:pt>
                <c:pt idx="2">
                  <c:v>8066 Sec. General - $8.409 MM</c:v>
                </c:pt>
                <c:pt idx="3">
                  <c:v>8131 Fortalecimiento - $23.145 MM</c:v>
                </c:pt>
                <c:pt idx="4">
                  <c:v>8080 Esc. Participación - $6.598 MM</c:v>
                </c:pt>
                <c:pt idx="5">
                  <c:v>8238 Ger. Escuela -$ 808MM</c:v>
                </c:pt>
                <c:pt idx="6">
                  <c:v>8025 Asuntos Comunales- $794 MM</c:v>
                </c:pt>
                <c:pt idx="7">
                  <c:v>8146 Promoción- $ 15.488 MM</c:v>
                </c:pt>
              </c:strCache>
            </c:strRef>
          </c:cat>
          <c:val>
            <c:numRef>
              <c:f>Hoja1!$E$20:$E$27</c:f>
              <c:numCache>
                <c:formatCode>_-* #,##0_-;\-* #,##0_-;_-* "-"??_-;_-@_-</c:formatCode>
                <c:ptCount val="8"/>
                <c:pt idx="0">
                  <c:v>0</c:v>
                </c:pt>
                <c:pt idx="1">
                  <c:v>0</c:v>
                </c:pt>
                <c:pt idx="2" formatCode="&quot;$&quot;#,##0_);\(&quot;$&quot;#,##0\)">
                  <c:v>8409.5315124567987</c:v>
                </c:pt>
                <c:pt idx="3" formatCode="&quot;$&quot;#,##0_);\(&quot;$&quot;#,##0\)">
                  <c:v>23145.356857055038</c:v>
                </c:pt>
                <c:pt idx="4" formatCode="&quot;$&quot;#,##0_);\(&quot;$&quot;#,##0\)">
                  <c:v>6598.4223160000001</c:v>
                </c:pt>
                <c:pt idx="5" formatCode="&quot;$&quot;#,##0_);\(&quot;$&quot;#,##0\)">
                  <c:v>807.96614799999998</c:v>
                </c:pt>
                <c:pt idx="6" formatCode="&quot;$&quot;#,##0_);\(&quot;$&quot;#,##0\)">
                  <c:v>794.57799999999997</c:v>
                </c:pt>
                <c:pt idx="7" formatCode="&quot;$&quot;#,##0_);\(&quot;$&quot;#,##0\)">
                  <c:v>15487.926229000001</c:v>
                </c:pt>
              </c:numCache>
            </c:numRef>
          </c:val>
          <c:extLst>
            <c:ext xmlns:c16="http://schemas.microsoft.com/office/drawing/2014/chart" uri="{C3380CC4-5D6E-409C-BE32-E72D297353CC}">
              <c16:uniqueId val="{00000002-874B-461B-9A39-8D7DB2B2AD7A}"/>
            </c:ext>
          </c:extLst>
        </c:ser>
        <c:ser>
          <c:idx val="4"/>
          <c:order val="4"/>
          <c:tx>
            <c:strRef>
              <c:f>Hoja1!$F$19</c:f>
              <c:strCache>
                <c:ptCount val="1"/>
                <c:pt idx="0">
                  <c:v> % </c:v>
                </c:pt>
              </c:strCache>
            </c:strRef>
          </c:tx>
          <c:spPr>
            <a:solidFill>
              <a:schemeClr val="accent5"/>
            </a:solidFill>
            <a:ln>
              <a:noFill/>
            </a:ln>
            <a:effectLst/>
          </c:spPr>
          <c:invertIfNegative val="0"/>
          <c:dLbls>
            <c:dLbl>
              <c:idx val="0"/>
              <c:layout>
                <c:manualLayout>
                  <c:x val="-0.20622222222222222"/>
                  <c:y val="1.6457680758573828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874B-461B-9A39-8D7DB2B2AD7A}"/>
                </c:ext>
              </c:extLst>
            </c:dLbl>
            <c:dLbl>
              <c:idx val="1"/>
              <c:delete val="1"/>
              <c:extLst>
                <c:ext xmlns:c15="http://schemas.microsoft.com/office/drawing/2012/chart" uri="{CE6537A1-D6FC-4f65-9D91-7224C49458BB}"/>
                <c:ext xmlns:c16="http://schemas.microsoft.com/office/drawing/2014/chart" uri="{C3380CC4-5D6E-409C-BE32-E72D297353CC}">
                  <c16:uniqueId val="{00000012-874B-461B-9A39-8D7DB2B2AD7A}"/>
                </c:ext>
              </c:extLst>
            </c:dLbl>
            <c:dLbl>
              <c:idx val="2"/>
              <c:layout>
                <c:manualLayout>
                  <c:x val="2.7259259259259261E-2"/>
                  <c:y val="2.1598006249876203E-7"/>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874B-461B-9A39-8D7DB2B2AD7A}"/>
                </c:ext>
              </c:extLst>
            </c:dLbl>
            <c:dLbl>
              <c:idx val="3"/>
              <c:layout>
                <c:manualLayout>
                  <c:x val="1.8962962962962963E-2"/>
                  <c:y val="2.1598006249876203E-7"/>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874B-461B-9A39-8D7DB2B2AD7A}"/>
                </c:ext>
              </c:extLst>
            </c:dLbl>
            <c:dLbl>
              <c:idx val="4"/>
              <c:layout>
                <c:manualLayout>
                  <c:x val="3.5555555555555556E-2"/>
                  <c:y val="2.7431627731580844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874B-461B-9A39-8D7DB2B2AD7A}"/>
                </c:ext>
              </c:extLst>
            </c:dLbl>
            <c:dLbl>
              <c:idx val="5"/>
              <c:layout>
                <c:manualLayout>
                  <c:x val="4.1481481481481522E-2"/>
                  <c:y val="-5.4856776061288229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874B-461B-9A39-8D7DB2B2AD7A}"/>
                </c:ext>
              </c:extLst>
            </c:dLbl>
            <c:dLbl>
              <c:idx val="6"/>
              <c:layout>
                <c:manualLayout>
                  <c:x val="4.1481481481481439E-2"/>
                  <c:y val="5.4861095662538202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874B-461B-9A39-8D7DB2B2AD7A}"/>
                </c:ext>
              </c:extLst>
            </c:dLbl>
            <c:dLbl>
              <c:idx val="7"/>
              <c:layout>
                <c:manualLayout>
                  <c:x val="2.7259259259259171E-2"/>
                  <c:y val="2.1598006244847524E-7"/>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B19-B547-997A-9A8746FBEA3D}"/>
                </c:ext>
              </c:extLst>
            </c:dLbl>
            <c:spPr>
              <a:noFill/>
              <a:ln>
                <a:noFill/>
              </a:ln>
              <a:effectLst/>
            </c:spPr>
            <c:txPr>
              <a:bodyPr rot="0" spcFirstLastPara="1" vertOverflow="ellipsis" vert="horz" wrap="square" anchor="ctr" anchorCtr="1"/>
              <a:lstStyle/>
              <a:p>
                <a:pPr>
                  <a:defRPr sz="1200" b="0" i="0" u="none" strike="noStrike" kern="1200" baseline="0">
                    <a:solidFill>
                      <a:schemeClr val="accent5">
                        <a:lumMod val="50000"/>
                      </a:schemeClr>
                    </a:solidFill>
                    <a:latin typeface="+mn-lt"/>
                    <a:ea typeface="+mn-ea"/>
                    <a:cs typeface="+mn-cs"/>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Hoja1!$A$20:$A$27</c:f>
              <c:strCache>
                <c:ptCount val="8"/>
                <c:pt idx="0">
                  <c:v> Gastos de nómina </c:v>
                </c:pt>
                <c:pt idx="1">
                  <c:v> Bienes y servicios </c:v>
                </c:pt>
                <c:pt idx="2">
                  <c:v>8066 Sec. General - $8.409 MM</c:v>
                </c:pt>
                <c:pt idx="3">
                  <c:v>8131 Fortalecimiento - $23.145 MM</c:v>
                </c:pt>
                <c:pt idx="4">
                  <c:v>8080 Esc. Participación - $6.598 MM</c:v>
                </c:pt>
                <c:pt idx="5">
                  <c:v>8238 Ger. Escuela -$ 808MM</c:v>
                </c:pt>
                <c:pt idx="6">
                  <c:v>8025 Asuntos Comunales- $794 MM</c:v>
                </c:pt>
                <c:pt idx="7">
                  <c:v>8146 Promoción- $ 15.488 MM</c:v>
                </c:pt>
              </c:strCache>
            </c:strRef>
          </c:cat>
          <c:val>
            <c:numRef>
              <c:f>Hoja1!$F$20:$F$27</c:f>
              <c:numCache>
                <c:formatCode>_(* #,##0_);_(* \(#,##0\);_(* "-"_);_(@_)</c:formatCode>
                <c:ptCount val="8"/>
                <c:pt idx="0">
                  <c:v>0</c:v>
                </c:pt>
                <c:pt idx="1">
                  <c:v>0</c:v>
                </c:pt>
                <c:pt idx="2" formatCode="0%">
                  <c:v>1</c:v>
                </c:pt>
                <c:pt idx="3" formatCode="0%">
                  <c:v>1</c:v>
                </c:pt>
                <c:pt idx="4" formatCode="0%">
                  <c:v>0.91671390466299185</c:v>
                </c:pt>
                <c:pt idx="5" formatCode="0%">
                  <c:v>1</c:v>
                </c:pt>
                <c:pt idx="6" formatCode="0%">
                  <c:v>1</c:v>
                </c:pt>
                <c:pt idx="7" formatCode="0%">
                  <c:v>1</c:v>
                </c:pt>
              </c:numCache>
            </c:numRef>
          </c:val>
          <c:extLst>
            <c:ext xmlns:c16="http://schemas.microsoft.com/office/drawing/2014/chart" uri="{C3380CC4-5D6E-409C-BE32-E72D297353CC}">
              <c16:uniqueId val="{00000003-874B-461B-9A39-8D7DB2B2AD7A}"/>
            </c:ext>
          </c:extLst>
        </c:ser>
        <c:dLbls>
          <c:showLegendKey val="0"/>
          <c:showVal val="0"/>
          <c:showCatName val="0"/>
          <c:showSerName val="0"/>
          <c:showPercent val="0"/>
          <c:showBubbleSize val="0"/>
        </c:dLbls>
        <c:gapWidth val="40"/>
        <c:overlap val="100"/>
        <c:axId val="40569407"/>
        <c:axId val="40581887"/>
        <c:extLst>
          <c:ext xmlns:c15="http://schemas.microsoft.com/office/drawing/2012/chart" uri="{02D57815-91ED-43cb-92C2-25804820EDAC}">
            <c15:filteredBarSeries>
              <c15:ser>
                <c:idx val="0"/>
                <c:order val="0"/>
                <c:tx>
                  <c:strRef>
                    <c:extLst>
                      <c:ext uri="{02D57815-91ED-43cb-92C2-25804820EDAC}">
                        <c15:formulaRef>
                          <c15:sqref>Hoja1!$B$19</c15:sqref>
                        </c15:formulaRef>
                      </c:ext>
                    </c:extLst>
                    <c:strCache>
                      <c:ptCount val="1"/>
                      <c:pt idx="0">
                        <c:v> Presupuesto 2026 </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s-CO"/>
                    </a:p>
                  </c:txPr>
                  <c:dLblPos val="ct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Hoja1!$A$20:$A$27</c15:sqref>
                        </c15:formulaRef>
                      </c:ext>
                    </c:extLst>
                    <c:strCache>
                      <c:ptCount val="8"/>
                      <c:pt idx="0">
                        <c:v> Gastos de nómina </c:v>
                      </c:pt>
                      <c:pt idx="1">
                        <c:v> Bienes y servicios </c:v>
                      </c:pt>
                      <c:pt idx="2">
                        <c:v>8066 Sec. General - $8.409 MM</c:v>
                      </c:pt>
                      <c:pt idx="3">
                        <c:v>8131 Fortalecimiento - $23.145 MM</c:v>
                      </c:pt>
                      <c:pt idx="4">
                        <c:v>8080 Esc. Participación - $6.598 MM</c:v>
                      </c:pt>
                      <c:pt idx="5">
                        <c:v>8238 Ger. Escuela -$ 808MM</c:v>
                      </c:pt>
                      <c:pt idx="6">
                        <c:v>8025 Asuntos Comunales- $794 MM</c:v>
                      </c:pt>
                      <c:pt idx="7">
                        <c:v>8146 Promoción- $ 15.488 MM</c:v>
                      </c:pt>
                    </c:strCache>
                  </c:strRef>
                </c:cat>
                <c:val>
                  <c:numRef>
                    <c:extLst>
                      <c:ext uri="{02D57815-91ED-43cb-92C2-25804820EDAC}">
                        <c15:formulaRef>
                          <c15:sqref>Hoja1!$B$20:$B$27</c15:sqref>
                        </c15:formulaRef>
                      </c:ext>
                    </c:extLst>
                    <c:numCache>
                      <c:formatCode>"$"#,##0_);\("$"#,##0\)</c:formatCode>
                      <c:ptCount val="8"/>
                      <c:pt idx="0">
                        <c:v>18807.259670799998</c:v>
                      </c:pt>
                      <c:pt idx="1">
                        <c:v>5435.9309999999996</c:v>
                      </c:pt>
                      <c:pt idx="2">
                        <c:v>8409.5315124567987</c:v>
                      </c:pt>
                      <c:pt idx="3">
                        <c:v>23145.356857055038</c:v>
                      </c:pt>
                      <c:pt idx="4">
                        <c:v>7197.9079650000003</c:v>
                      </c:pt>
                      <c:pt idx="5">
                        <c:v>807.96614799999998</c:v>
                      </c:pt>
                      <c:pt idx="6">
                        <c:v>794.57799999999997</c:v>
                      </c:pt>
                      <c:pt idx="7">
                        <c:v>15487.926229000001</c:v>
                      </c:pt>
                    </c:numCache>
                  </c:numRef>
                </c:val>
                <c:extLst>
                  <c:ext xmlns:c16="http://schemas.microsoft.com/office/drawing/2014/chart" uri="{C3380CC4-5D6E-409C-BE32-E72D297353CC}">
                    <c16:uniqueId val="{00000004-874B-461B-9A39-8D7DB2B2AD7A}"/>
                  </c:ext>
                </c:extLst>
              </c15:ser>
            </c15:filteredBarSeries>
          </c:ext>
        </c:extLst>
      </c:barChart>
      <c:catAx>
        <c:axId val="40569407"/>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CO"/>
          </a:p>
        </c:txPr>
        <c:crossAx val="40581887"/>
        <c:crosses val="autoZero"/>
        <c:auto val="1"/>
        <c:lblAlgn val="ctr"/>
        <c:lblOffset val="100"/>
        <c:noMultiLvlLbl val="0"/>
      </c:catAx>
      <c:valAx>
        <c:axId val="40581887"/>
        <c:scaling>
          <c:orientation val="minMax"/>
        </c:scaling>
        <c:delete val="1"/>
        <c:axPos val="t"/>
        <c:numFmt formatCode="&quot;$&quot;#,##0_);\(&quot;$&quot;#,##0\)" sourceLinked="1"/>
        <c:majorTickMark val="none"/>
        <c:minorTickMark val="none"/>
        <c:tickLblPos val="nextTo"/>
        <c:crossAx val="40569407"/>
        <c:crosses val="autoZero"/>
        <c:crossBetween val="between"/>
      </c:valAx>
      <c:spPr>
        <a:noFill/>
        <a:ln>
          <a:noFill/>
        </a:ln>
        <a:effectLst/>
      </c:spPr>
    </c:plotArea>
    <c:legend>
      <c:legendPos val="b"/>
      <c:legendEntry>
        <c:idx val="1"/>
        <c:delete val="1"/>
      </c:legendEntry>
      <c:legendEntry>
        <c:idx val="3"/>
        <c:delete val="1"/>
      </c:legendEntry>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sz="1400"/>
      </a:pPr>
      <a:endParaRPr lang="es-CO"/>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c:f>
              <c:strCache>
                <c:ptCount val="1"/>
                <c:pt idx="0">
                  <c:v>Inversion</c:v>
                </c:pt>
              </c:strCache>
            </c:strRef>
          </c:tx>
          <c:spPr>
            <a:ln w="28575" cap="rnd">
              <a:solidFill>
                <a:schemeClr val="accent5">
                  <a:lumMod val="75000"/>
                </a:schemeClr>
              </a:solidFill>
              <a:round/>
            </a:ln>
            <a:effectLst/>
          </c:spPr>
          <c:marker>
            <c:symbol val="none"/>
          </c:marker>
          <c:dLbls>
            <c:dLbl>
              <c:idx val="4"/>
              <c:layout>
                <c:manualLayout>
                  <c:x val="-2.7097068103799558E-2"/>
                  <c:y val="-7.714844318173619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9E3-0042-BF34-0716B1F75793}"/>
                </c:ext>
              </c:extLst>
            </c:dLbl>
            <c:spPr>
              <a:solidFill>
                <a:schemeClr val="accent5">
                  <a:lumMod val="75000"/>
                </a:schemeClr>
              </a:solid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Hoja1!$A$2:$A$8</c:f>
              <c:strCache>
                <c:ptCount val="7"/>
                <c:pt idx="0">
                  <c:v>Apropiación 2020</c:v>
                </c:pt>
                <c:pt idx="1">
                  <c:v>Apropiación 2021</c:v>
                </c:pt>
                <c:pt idx="2">
                  <c:v>Apropiación 2022</c:v>
                </c:pt>
                <c:pt idx="3">
                  <c:v>Apropiación 2023</c:v>
                </c:pt>
                <c:pt idx="4">
                  <c:v>Apropiación 2024</c:v>
                </c:pt>
                <c:pt idx="5">
                  <c:v>Apropiación 2025</c:v>
                </c:pt>
                <c:pt idx="6">
                  <c:v>Anteproyecto 2026</c:v>
                </c:pt>
              </c:strCache>
            </c:strRef>
          </c:cat>
          <c:val>
            <c:numRef>
              <c:f>Hoja1!$B$2:$B$8</c:f>
              <c:numCache>
                <c:formatCode>_("$"* #,##0_);_("$"* \(#,##0\);_("$"* "-"_);_(@_)</c:formatCode>
                <c:ptCount val="7"/>
                <c:pt idx="0">
                  <c:v>31925.606943494047</c:v>
                </c:pt>
                <c:pt idx="1">
                  <c:v>32335.428473095595</c:v>
                </c:pt>
                <c:pt idx="2">
                  <c:v>33072.164371918967</c:v>
                </c:pt>
                <c:pt idx="3">
                  <c:v>23958.573037100621</c:v>
                </c:pt>
                <c:pt idx="4">
                  <c:v>19309.664638495295</c:v>
                </c:pt>
                <c:pt idx="5">
                  <c:v>28704.684164000002</c:v>
                </c:pt>
                <c:pt idx="6">
                  <c:v>55843.266711511838</c:v>
                </c:pt>
              </c:numCache>
            </c:numRef>
          </c:val>
          <c:smooth val="0"/>
          <c:extLst>
            <c:ext xmlns:c16="http://schemas.microsoft.com/office/drawing/2014/chart" uri="{C3380CC4-5D6E-409C-BE32-E72D297353CC}">
              <c16:uniqueId val="{00000000-F9E3-0042-BF34-0716B1F75793}"/>
            </c:ext>
          </c:extLst>
        </c:ser>
        <c:ser>
          <c:idx val="1"/>
          <c:order val="1"/>
          <c:tx>
            <c:strRef>
              <c:f>Hoja1!$C$1</c:f>
              <c:strCache>
                <c:ptCount val="1"/>
                <c:pt idx="0">
                  <c:v>Gastos de Personal</c:v>
                </c:pt>
              </c:strCache>
            </c:strRef>
          </c:tx>
          <c:spPr>
            <a:ln w="28575" cap="rnd">
              <a:solidFill>
                <a:srgbClr val="F5C157"/>
              </a:solidFill>
              <a:round/>
            </a:ln>
            <a:effectLst/>
          </c:spPr>
          <c:marker>
            <c:symbol val="none"/>
          </c:marker>
          <c:dLbls>
            <c:spPr>
              <a:solidFill>
                <a:srgbClr val="F5C157"/>
              </a:solidFill>
              <a:ln>
                <a:solidFill>
                  <a:srgbClr val="F5C157"/>
                </a:solid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Hoja1!$A$2:$A$8</c:f>
              <c:strCache>
                <c:ptCount val="7"/>
                <c:pt idx="0">
                  <c:v>Apropiación 2020</c:v>
                </c:pt>
                <c:pt idx="1">
                  <c:v>Apropiación 2021</c:v>
                </c:pt>
                <c:pt idx="2">
                  <c:v>Apropiación 2022</c:v>
                </c:pt>
                <c:pt idx="3">
                  <c:v>Apropiación 2023</c:v>
                </c:pt>
                <c:pt idx="4">
                  <c:v>Apropiación 2024</c:v>
                </c:pt>
                <c:pt idx="5">
                  <c:v>Apropiación 2025</c:v>
                </c:pt>
                <c:pt idx="6">
                  <c:v>Anteproyecto 2026</c:v>
                </c:pt>
              </c:strCache>
            </c:strRef>
          </c:cat>
          <c:val>
            <c:numRef>
              <c:f>Hoja1!$C$2:$C$8</c:f>
              <c:numCache>
                <c:formatCode>_("$"* #,##0_);_("$"* \(#,##0\);_("$"* "-"_);_(@_)</c:formatCode>
                <c:ptCount val="7"/>
                <c:pt idx="0">
                  <c:v>18471.973522642551</c:v>
                </c:pt>
                <c:pt idx="1">
                  <c:v>17957.566967775096</c:v>
                </c:pt>
                <c:pt idx="2">
                  <c:v>15685.403532557173</c:v>
                </c:pt>
                <c:pt idx="3">
                  <c:v>16581.643138993921</c:v>
                </c:pt>
                <c:pt idx="4">
                  <c:v>17918.393812985953</c:v>
                </c:pt>
                <c:pt idx="5">
                  <c:v>5120.7259521600008</c:v>
                </c:pt>
                <c:pt idx="6">
                  <c:v>18807.259670799998</c:v>
                </c:pt>
              </c:numCache>
            </c:numRef>
          </c:val>
          <c:smooth val="0"/>
          <c:extLst>
            <c:ext xmlns:c16="http://schemas.microsoft.com/office/drawing/2014/chart" uri="{C3380CC4-5D6E-409C-BE32-E72D297353CC}">
              <c16:uniqueId val="{00000001-F9E3-0042-BF34-0716B1F75793}"/>
            </c:ext>
          </c:extLst>
        </c:ser>
        <c:ser>
          <c:idx val="2"/>
          <c:order val="2"/>
          <c:tx>
            <c:strRef>
              <c:f>Hoja1!$D$1</c:f>
              <c:strCache>
                <c:ptCount val="1"/>
                <c:pt idx="0">
                  <c:v>Bienes y Servicios</c:v>
                </c:pt>
              </c:strCache>
            </c:strRef>
          </c:tx>
          <c:spPr>
            <a:ln w="28575" cap="rnd">
              <a:solidFill>
                <a:schemeClr val="accent3">
                  <a:lumMod val="75000"/>
                </a:schemeClr>
              </a:solidFill>
              <a:round/>
            </a:ln>
            <a:effectLst/>
          </c:spPr>
          <c:marker>
            <c:symbol val="none"/>
          </c:marker>
          <c:dLbls>
            <c:spPr>
              <a:solidFill>
                <a:schemeClr val="accent3">
                  <a:lumMod val="75000"/>
                </a:schemeClr>
              </a:solid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Hoja1!$A$2:$A$8</c:f>
              <c:strCache>
                <c:ptCount val="7"/>
                <c:pt idx="0">
                  <c:v>Apropiación 2020</c:v>
                </c:pt>
                <c:pt idx="1">
                  <c:v>Apropiación 2021</c:v>
                </c:pt>
                <c:pt idx="2">
                  <c:v>Apropiación 2022</c:v>
                </c:pt>
                <c:pt idx="3">
                  <c:v>Apropiación 2023</c:v>
                </c:pt>
                <c:pt idx="4">
                  <c:v>Apropiación 2024</c:v>
                </c:pt>
                <c:pt idx="5">
                  <c:v>Apropiación 2025</c:v>
                </c:pt>
                <c:pt idx="6">
                  <c:v>Anteproyecto 2026</c:v>
                </c:pt>
              </c:strCache>
            </c:strRef>
          </c:cat>
          <c:val>
            <c:numRef>
              <c:f>Hoja1!$D$2:$D$8</c:f>
              <c:numCache>
                <c:formatCode>_("$"* #,##0_);_("$"* \(#,##0\);_("$"* "-"_);_(@_)</c:formatCode>
                <c:ptCount val="7"/>
                <c:pt idx="0">
                  <c:v>6242.6088636362902</c:v>
                </c:pt>
                <c:pt idx="1">
                  <c:v>6472.7728776606882</c:v>
                </c:pt>
                <c:pt idx="2">
                  <c:v>4377.3655376435945</c:v>
                </c:pt>
                <c:pt idx="3">
                  <c:v>4854.0490291794013</c:v>
                </c:pt>
                <c:pt idx="4">
                  <c:v>5258.2741722451192</c:v>
                </c:pt>
                <c:pt idx="5">
                  <c:v>18381.753567840002</c:v>
                </c:pt>
                <c:pt idx="6">
                  <c:v>5435.9309999999996</c:v>
                </c:pt>
              </c:numCache>
            </c:numRef>
          </c:val>
          <c:smooth val="0"/>
          <c:extLst>
            <c:ext xmlns:c16="http://schemas.microsoft.com/office/drawing/2014/chart" uri="{C3380CC4-5D6E-409C-BE32-E72D297353CC}">
              <c16:uniqueId val="{00000002-F9E3-0042-BF34-0716B1F75793}"/>
            </c:ext>
          </c:extLst>
        </c:ser>
        <c:ser>
          <c:idx val="3"/>
          <c:order val="3"/>
          <c:tx>
            <c:strRef>
              <c:f>Hoja1!$E$1</c:f>
              <c:strCache>
                <c:ptCount val="1"/>
                <c:pt idx="0">
                  <c:v>Otros Gastos de funcionamiento</c:v>
                </c:pt>
              </c:strCache>
            </c:strRef>
          </c:tx>
          <c:spPr>
            <a:ln w="28575" cap="rnd">
              <a:solidFill>
                <a:srgbClr val="002060"/>
              </a:solidFill>
              <a:round/>
            </a:ln>
            <a:effectLst/>
          </c:spPr>
          <c:marker>
            <c:symbol val="none"/>
          </c:marker>
          <c:dLbls>
            <c:spPr>
              <a:solidFill>
                <a:srgbClr val="002060"/>
              </a:solid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Hoja1!$A$2:$A$8</c:f>
              <c:strCache>
                <c:ptCount val="7"/>
                <c:pt idx="0">
                  <c:v>Apropiación 2020</c:v>
                </c:pt>
                <c:pt idx="1">
                  <c:v>Apropiación 2021</c:v>
                </c:pt>
                <c:pt idx="2">
                  <c:v>Apropiación 2022</c:v>
                </c:pt>
                <c:pt idx="3">
                  <c:v>Apropiación 2023</c:v>
                </c:pt>
                <c:pt idx="4">
                  <c:v>Apropiación 2024</c:v>
                </c:pt>
                <c:pt idx="5">
                  <c:v>Apropiación 2025</c:v>
                </c:pt>
                <c:pt idx="6">
                  <c:v>Anteproyecto 2026</c:v>
                </c:pt>
              </c:strCache>
            </c:strRef>
          </c:cat>
          <c:val>
            <c:numRef>
              <c:f>Hoja1!$E$2:$E$8</c:f>
              <c:numCache>
                <c:formatCode>_("$"* #,##0_);_("$"* \(#,##0\);_("$"* "-"_);_(@_)</c:formatCode>
                <c:ptCount val="7"/>
                <c:pt idx="0">
                  <c:v>260.63739151842378</c:v>
                </c:pt>
                <c:pt idx="1">
                  <c:v>389.56034866898875</c:v>
                </c:pt>
                <c:pt idx="2">
                  <c:v>50.537185599066319</c:v>
                </c:pt>
                <c:pt idx="3">
                  <c:v>27.302053703159043</c:v>
                </c:pt>
                <c:pt idx="4">
                  <c:v>0.94569695999999992</c:v>
                </c:pt>
                <c:pt idx="5">
                  <c:v>0.90895999999999999</c:v>
                </c:pt>
                <c:pt idx="6">
                  <c:v>0</c:v>
                </c:pt>
              </c:numCache>
            </c:numRef>
          </c:val>
          <c:smooth val="0"/>
          <c:extLst>
            <c:ext xmlns:c16="http://schemas.microsoft.com/office/drawing/2014/chart" uri="{C3380CC4-5D6E-409C-BE32-E72D297353CC}">
              <c16:uniqueId val="{00000003-F9E3-0042-BF34-0716B1F75793}"/>
            </c:ext>
          </c:extLst>
        </c:ser>
        <c:dLbls>
          <c:showLegendKey val="0"/>
          <c:showVal val="0"/>
          <c:showCatName val="0"/>
          <c:showSerName val="0"/>
          <c:showPercent val="0"/>
          <c:showBubbleSize val="0"/>
        </c:dLbls>
        <c:smooth val="0"/>
        <c:axId val="496259456"/>
        <c:axId val="496264384"/>
      </c:lineChart>
      <c:catAx>
        <c:axId val="4962594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s-CO"/>
          </a:p>
        </c:txPr>
        <c:crossAx val="496264384"/>
        <c:crosses val="autoZero"/>
        <c:auto val="1"/>
        <c:lblAlgn val="ctr"/>
        <c:lblOffset val="100"/>
        <c:noMultiLvlLbl val="0"/>
      </c:catAx>
      <c:valAx>
        <c:axId val="496264384"/>
        <c:scaling>
          <c:orientation val="minMax"/>
        </c:scaling>
        <c:delete val="1"/>
        <c:axPos val="l"/>
        <c:numFmt formatCode="_(&quot;$&quot;* #,##0_);_(&quot;$&quot;* \(#,##0\);_(&quot;$&quot;* &quot;-&quot;_);_(@_)" sourceLinked="1"/>
        <c:majorTickMark val="none"/>
        <c:minorTickMark val="none"/>
        <c:tickLblPos val="nextTo"/>
        <c:crossAx val="4962594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modernComment_125_D3A6165B.xml><?xml version="1.0" encoding="utf-8"?>
<p188:cmLst xmlns:a="http://schemas.openxmlformats.org/drawingml/2006/main" xmlns:r="http://schemas.openxmlformats.org/officeDocument/2006/relationships" xmlns:p188="http://schemas.microsoft.com/office/powerpoint/2018/8/main">
  <p188:cm id="{EDED810C-A2D3-42ED-8231-3B888E9B18CB}" authorId="{D827896A-4C11-7879-505E-AA01D552D9AA}" created="2025-08-19T17:42:00.805">
    <ac:txMkLst xmlns:ac="http://schemas.microsoft.com/office/drawing/2013/main/command">
      <pc:docMk xmlns:pc="http://schemas.microsoft.com/office/powerpoint/2013/main/command"/>
      <pc:sldMk xmlns:pc="http://schemas.microsoft.com/office/powerpoint/2013/main/command" cId="3550877275" sldId="293"/>
      <ac:graphicFrameMk id="3" creationId="{E2E3B28F-4A98-5EC2-5635-927A3C576C99}"/>
      <ac:tblMk/>
      <ac:tcMk rowId="4184349156" colId="3975329892"/>
      <ac:txMk cp="0" len="61">
        <ac:context len="62" hash="890779026"/>
      </ac:txMk>
    </ac:txMkLst>
    <p188:pos x="5985831" y="201975"/>
    <p188:txBody>
      <a:bodyPr/>
      <a:lstStyle/>
      <a:p>
        <a:r>
          <a:rPr lang="es-ES"/>
          <a:t>Por favor ordenar en un solo cuadro máximo los 5 principales logros para la entidad por orden de los recursos asignados de mayor a menor.</a:t>
        </a:r>
      </a:p>
    </p188:txBody>
    <p188:extLst>
      <p:ext xmlns:p="http://schemas.openxmlformats.org/presentationml/2006/main" uri="{57CB4572-C831-44C2-8A1C-0ADB6CCDFE69}">
        <p223:reactions xmlns:p223="http://schemas.microsoft.com/office/powerpoint/2022/03/main">
          <p223:rxn type="👍">
            <p223:instance time="2025-08-21T23:12:36.030" authorId="{E0C5C238-8EFF-B926-1F56-DFB06CC2C90B}"/>
          </p223:rxn>
        </p223:reactions>
      </p:ext>
    </p188:extLst>
  </p188:cm>
</p188:cmLst>
</file>

<file path=ppt/comments/modernComment_12D_10092130.xml><?xml version="1.0" encoding="utf-8"?>
<p188:cmLst xmlns:a="http://schemas.openxmlformats.org/drawingml/2006/main" xmlns:r="http://schemas.openxmlformats.org/officeDocument/2006/relationships" xmlns:p188="http://schemas.microsoft.com/office/powerpoint/2018/8/main">
  <p188:cm id="{5681BC46-8EAE-4475-B3C4-B880E6AC8076}" authorId="{D827896A-4C11-7879-505E-AA01D552D9AA}" created="2025-08-19T17:46:47.884">
    <ac:txMkLst xmlns:ac="http://schemas.microsoft.com/office/drawing/2013/main/command">
      <pc:docMk xmlns:pc="http://schemas.microsoft.com/office/powerpoint/2013/main/command"/>
      <pc:sldMk xmlns:pc="http://schemas.microsoft.com/office/powerpoint/2013/main/command" cId="269033776" sldId="301"/>
      <ac:graphicFrameMk id="6" creationId="{DD7C30BA-2337-C2F0-2567-E7C30D9D4B88}"/>
      <ac:tblMk/>
      <ac:tcMk rowId="1011535181" colId="869343409"/>
      <ac:txMk cp="0" len="52">
        <ac:context len="53" hash="124166893"/>
      </ac:txMk>
    </ac:txMkLst>
    <p188:txBody>
      <a:bodyPr/>
      <a:lstStyle/>
      <a:p>
        <a:r>
          <a:rPr lang="es-ES"/>
          <a:t>Incluir el PEP y el nombre del producto, ordenarlo de mayor a menor, mantener los colores de la base de la presentación.</a:t>
        </a:r>
      </a:p>
    </p188:txBody>
    <p188:extLst>
      <p:ext xmlns:p="http://schemas.openxmlformats.org/presentationml/2006/main" uri="{57CB4572-C831-44C2-8A1C-0ADB6CCDFE69}">
        <p223:reactions xmlns:p223="http://schemas.microsoft.com/office/powerpoint/2022/03/main">
          <p223:rxn type="👍">
            <p223:instance time="2025-08-22T01:02:38.519" authorId="{E0C5C238-8EFF-B926-1F56-DFB06CC2C90B}"/>
          </p223:rxn>
        </p223:reactions>
      </p:ext>
    </p188:extLst>
  </p188:cm>
</p188:cmLst>
</file>

<file path=ppt/comments/modernComment_131_966E4079.xml><?xml version="1.0" encoding="utf-8"?>
<p188:cmLst xmlns:a="http://schemas.openxmlformats.org/drawingml/2006/main" xmlns:r="http://schemas.openxmlformats.org/officeDocument/2006/relationships" xmlns:p188="http://schemas.microsoft.com/office/powerpoint/2018/8/main">
  <p188:cm id="{57FD88DF-54D6-4795-B808-C3F1921F2DC5}" authorId="{D827896A-4C11-7879-505E-AA01D552D9AA}" created="2025-08-19T17:44:16.978">
    <ac:txMkLst xmlns:ac="http://schemas.microsoft.com/office/drawing/2013/main/command">
      <pc:docMk xmlns:pc="http://schemas.microsoft.com/office/powerpoint/2013/main/command"/>
      <pc:sldMk xmlns:pc="http://schemas.microsoft.com/office/powerpoint/2013/main/command" cId="2523807865" sldId="305"/>
      <ac:spMk id="9" creationId="{0E853FC0-31D6-E2C7-94BA-E77BEA764D0F}"/>
      <ac:txMk cp="0" len="63">
        <ac:context len="64" hash="4278255818"/>
      </ac:txMk>
    </ac:txMkLst>
    <p188:pos x="1358746" y="670192"/>
    <p188:txBody>
      <a:bodyPr/>
      <a:lstStyle/>
      <a:p>
        <a:r>
          <a:rPr lang="es-ES"/>
          <a:t>Si no se tienen obras, por favor precisarlo.</a:t>
        </a:r>
      </a:p>
    </p188:txBody>
    <p188:extLst>
      <p:ext xmlns:p="http://schemas.openxmlformats.org/presentationml/2006/main" uri="{57CB4572-C831-44C2-8A1C-0ADB6CCDFE69}">
        <p223:reactions xmlns:p223="http://schemas.microsoft.com/office/powerpoint/2022/03/main">
          <p223:rxn type="👍">
            <p223:instance time="2025-08-22T01:02:46.328" authorId="{E0C5C238-8EFF-B926-1F56-DFB06CC2C90B}"/>
          </p223:rxn>
        </p223:reactions>
      </p:ext>
    </p188:extLst>
  </p188:cm>
</p188:cmLst>
</file>

<file path=ppt/comments/modernComment_7FB476C4_6EF852B.xml><?xml version="1.0" encoding="utf-8"?>
<p188:cmLst xmlns:a="http://schemas.openxmlformats.org/drawingml/2006/main" xmlns:r="http://schemas.openxmlformats.org/officeDocument/2006/relationships" xmlns:p188="http://schemas.microsoft.com/office/powerpoint/2018/8/main">
  <p188:cm id="{6AE9D5C2-723F-4D95-8292-EEC1B295A409}" authorId="{D827896A-4C11-7879-505E-AA01D552D9AA}" created="2025-08-19T17:43:57.290">
    <ac:deMkLst xmlns:ac="http://schemas.microsoft.com/office/drawing/2013/main/command">
      <pc:docMk xmlns:pc="http://schemas.microsoft.com/office/powerpoint/2013/main/command"/>
      <pc:sldMk xmlns:pc="http://schemas.microsoft.com/office/powerpoint/2013/main/command" cId="116360491" sldId="2142533316"/>
      <ac:spMk id="5" creationId="{F79DD7C2-F078-7ECD-E18A-7E5CA2262CA5}"/>
    </ac:deMkLst>
    <p188:txBody>
      <a:bodyPr/>
      <a:lstStyle/>
      <a:p>
        <a:r>
          <a:rPr lang="es-ES"/>
          <a:t>Por favor ordenar en un solo cuadro máximo las 5 principales apuestas, tener en cuenta que estás deben ser consecuentes con los productos PMR.  Ordenar de mayor a menor.</a:t>
        </a:r>
      </a:p>
    </p188:txBody>
    <p188:extLst>
      <p:ext xmlns:p="http://schemas.openxmlformats.org/presentationml/2006/main" uri="{57CB4572-C831-44C2-8A1C-0ADB6CCDFE69}">
        <p223:reactions xmlns:p223="http://schemas.microsoft.com/office/powerpoint/2022/03/main">
          <p223:rxn type="👍">
            <p223:instance time="2025-08-21T23:40:25.894" authorId="{E0C5C238-8EFF-B926-1F56-DFB06CC2C90B}"/>
          </p223:rxn>
        </p223:reactions>
      </p:ext>
    </p188:extLst>
  </p188:cm>
</p188:cmLst>
</file>

<file path=ppt/comments/modernComment_7FB476C5_E1DDFC3C.xml><?xml version="1.0" encoding="utf-8"?>
<p188:cmLst xmlns:a="http://schemas.openxmlformats.org/drawingml/2006/main" xmlns:r="http://schemas.openxmlformats.org/officeDocument/2006/relationships" xmlns:p188="http://schemas.microsoft.com/office/powerpoint/2018/8/main">
  <p188:cm id="{EADC090B-AB6A-4D43-A08C-B2418D56CA5E}" authorId="{D827896A-4C11-7879-505E-AA01D552D9AA}" created="2025-08-19T18:36:30.221">
    <ac:txMkLst xmlns:ac="http://schemas.microsoft.com/office/drawing/2013/main/command">
      <pc:docMk xmlns:pc="http://schemas.microsoft.com/office/powerpoint/2013/main/command"/>
      <pc:sldMk xmlns:pc="http://schemas.microsoft.com/office/powerpoint/2013/main/command" cId="3789421628" sldId="2142533317"/>
      <ac:graphicFrameMk id="3" creationId="{DDC5B2E0-31DD-EAD7-01A0-4B47C501443C}"/>
      <ac:tblMk/>
      <ac:tcMk rowId="1098873178" colId="4219769858"/>
      <ac:txMk cp="0" len="27">
        <ac:context len="28" hash="880917522"/>
      </ac:txMk>
    </ac:txMkLst>
    <p188:txBody>
      <a:bodyPr/>
      <a:lstStyle/>
      <a:p>
        <a:r>
          <a:rPr lang="es-ES"/>
          <a:t>Dejar en el presupuesto programado lo que se está requiriendo para 2026, no se puede modificar el formato de la plantilla anexo 9. (Quitar los decimales y aproximar)</a:t>
        </a:r>
      </a:p>
    </p188:txBody>
    <p188:extLst>
      <p:ext xmlns:p="http://schemas.openxmlformats.org/presentationml/2006/main" uri="{57CB4572-C831-44C2-8A1C-0ADB6CCDFE69}">
        <p223:reactions xmlns:p223="http://schemas.microsoft.com/office/powerpoint/2022/03/main">
          <p223:rxn type="👍">
            <p223:instance time="2025-08-22T00:03:15.238" authorId="{E0C5C238-8EFF-B926-1F56-DFB06CC2C90B}"/>
          </p223:rxn>
        </p223:reactions>
      </p:ext>
    </p188:extLst>
  </p188:cm>
</p188:cmLst>
</file>

<file path=ppt/comments/modernComment_7FB476CC_53DC487E.xml><?xml version="1.0" encoding="utf-8"?>
<p188:cmLst xmlns:a="http://schemas.openxmlformats.org/drawingml/2006/main" xmlns:r="http://schemas.openxmlformats.org/officeDocument/2006/relationships" xmlns:p188="http://schemas.microsoft.com/office/powerpoint/2018/8/main">
  <p188:cm id="{6E1FB13D-702E-4798-A491-C15BF1E3D44C}" authorId="{D827896A-4C11-7879-505E-AA01D552D9AA}" created="2025-08-19T17:51:51.276">
    <ac:txMkLst xmlns:ac="http://schemas.microsoft.com/office/drawing/2013/main/command">
      <pc:docMk xmlns:pc="http://schemas.microsoft.com/office/powerpoint/2013/main/command"/>
      <pc:sldMk xmlns:pc="http://schemas.microsoft.com/office/powerpoint/2013/main/command" cId="1406945406" sldId="2142533324"/>
      <ac:graphicFrameMk id="2" creationId="{5DDDEA8E-DBC4-2362-BB67-6AB77F2B9F8D}"/>
      <ac:tblMk/>
      <ac:tcMk rowId="2761178895" colId="3508685739"/>
      <ac:txMk cp="0" len="32">
        <ac:context len="33" hash="1073115994"/>
      </ac:txMk>
    </ac:txMkLst>
    <p188:txBody>
      <a:bodyPr/>
      <a:lstStyle/>
      <a:p>
        <a:r>
          <a:rPr lang="es-ES"/>
          <a:t>Por favor ajustar al modelo inicial requerido por SDH, Meta e indicador en la misma celda (No modificar el cuadro) ordenar por presupuesto programado de mayor a menor. 2. Ajustar cifras a millones de pesos. Para 2026 se debe incluir lo que se está requiriendo por meta. Cifra en millones de pesos.</a:t>
        </a:r>
      </a:p>
    </p188:txBody>
    <p188:extLst>
      <p:ext xmlns:p="http://schemas.openxmlformats.org/presentationml/2006/main" uri="{57CB4572-C831-44C2-8A1C-0ADB6CCDFE69}">
        <p223:reactions xmlns:p223="http://schemas.microsoft.com/office/powerpoint/2022/03/main">
          <p223:rxn type="👍">
            <p223:instance time="2025-08-22T00:03:11.026" authorId="{E0C5C238-8EFF-B926-1F56-DFB06CC2C90B}"/>
          </p223:rxn>
        </p223:reactions>
      </p:ext>
    </p188:extLst>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C3AD6F8F-A07D-DA62-2341-8AF0AE78CB6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a:extLst>
              <a:ext uri="{FF2B5EF4-FFF2-40B4-BE49-F238E27FC236}">
                <a16:creationId xmlns:a16="http://schemas.microsoft.com/office/drawing/2014/main" id="{EC47E2E6-2E96-63BD-8B78-D5EB82629C7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6E3B14-67F6-45CA-8CFD-1A54AF51EB64}" type="datetimeFigureOut">
              <a:rPr lang="es-CO" smtClean="0"/>
              <a:t>22/08/25</a:t>
            </a:fld>
            <a:endParaRPr lang="es-CO"/>
          </a:p>
        </p:txBody>
      </p:sp>
      <p:sp>
        <p:nvSpPr>
          <p:cNvPr id="4" name="Marcador de pie de página 3">
            <a:extLst>
              <a:ext uri="{FF2B5EF4-FFF2-40B4-BE49-F238E27FC236}">
                <a16:creationId xmlns:a16="http://schemas.microsoft.com/office/drawing/2014/main" id="{07897CFA-EC8E-D4A9-B548-54B7559D8F0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a:extLst>
              <a:ext uri="{FF2B5EF4-FFF2-40B4-BE49-F238E27FC236}">
                <a16:creationId xmlns:a16="http://schemas.microsoft.com/office/drawing/2014/main" id="{50D9C6A1-0116-C000-563D-21D382FD85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71361FF-E87D-4384-98A5-DC2410B5D51C}" type="slidenum">
              <a:rPr lang="es-CO" smtClean="0"/>
              <a:t>‹Nº›</a:t>
            </a:fld>
            <a:endParaRPr lang="es-CO"/>
          </a:p>
        </p:txBody>
      </p:sp>
    </p:spTree>
    <p:extLst>
      <p:ext uri="{BB962C8B-B14F-4D97-AF65-F5344CB8AC3E}">
        <p14:creationId xmlns:p14="http://schemas.microsoft.com/office/powerpoint/2010/main" val="22605312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F12FA3-FE57-4680-B8A4-D672C70B2135}" type="datetimeFigureOut">
              <a:rPr lang="es-CO" smtClean="0"/>
              <a:t>22/08/25</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826CE3-0670-4DAE-8B4D-D09C314BE3F9}" type="slidenum">
              <a:rPr lang="es-CO" smtClean="0"/>
              <a:t>‹Nº›</a:t>
            </a:fld>
            <a:endParaRPr lang="es-CO"/>
          </a:p>
        </p:txBody>
      </p:sp>
    </p:spTree>
    <p:extLst>
      <p:ext uri="{BB962C8B-B14F-4D97-AF65-F5344CB8AC3E}">
        <p14:creationId xmlns:p14="http://schemas.microsoft.com/office/powerpoint/2010/main" val="4019136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A5826CE3-0670-4DAE-8B4D-D09C314BE3F9}" type="slidenum">
              <a:rPr lang="es-CO" smtClean="0"/>
              <a:t>10</a:t>
            </a:fld>
            <a:endParaRPr lang="es-CO"/>
          </a:p>
        </p:txBody>
      </p:sp>
    </p:spTree>
    <p:extLst>
      <p:ext uri="{BB962C8B-B14F-4D97-AF65-F5344CB8AC3E}">
        <p14:creationId xmlns:p14="http://schemas.microsoft.com/office/powerpoint/2010/main" val="3541897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B6EB1A-3E2F-29AA-AD1C-21974AB240A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0552669-6279-73AE-574A-A6E62B203273}"/>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15133940-B35F-254F-2187-B1C4DF07C6EA}"/>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4AED7FB0-D638-AFF3-6CDF-63C35C775221}"/>
              </a:ext>
            </a:extLst>
          </p:cNvPr>
          <p:cNvSpPr>
            <a:spLocks noGrp="1"/>
          </p:cNvSpPr>
          <p:nvPr>
            <p:ph type="sldNum" sz="quarter" idx="5"/>
          </p:nvPr>
        </p:nvSpPr>
        <p:spPr/>
        <p:txBody>
          <a:bodyPr/>
          <a:lstStyle/>
          <a:p>
            <a:fld id="{A5826CE3-0670-4DAE-8B4D-D09C314BE3F9}" type="slidenum">
              <a:rPr lang="es-CO" smtClean="0"/>
              <a:t>11</a:t>
            </a:fld>
            <a:endParaRPr lang="es-CO"/>
          </a:p>
        </p:txBody>
      </p:sp>
    </p:spTree>
    <p:extLst>
      <p:ext uri="{BB962C8B-B14F-4D97-AF65-F5344CB8AC3E}">
        <p14:creationId xmlns:p14="http://schemas.microsoft.com/office/powerpoint/2010/main" val="2199324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A5826CE3-0670-4DAE-8B4D-D09C314BE3F9}" type="slidenum">
              <a:rPr lang="es-CO" smtClean="0"/>
              <a:t>15</a:t>
            </a:fld>
            <a:endParaRPr lang="es-CO"/>
          </a:p>
        </p:txBody>
      </p:sp>
    </p:spTree>
    <p:extLst>
      <p:ext uri="{BB962C8B-B14F-4D97-AF65-F5344CB8AC3E}">
        <p14:creationId xmlns:p14="http://schemas.microsoft.com/office/powerpoint/2010/main" val="556056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solidFill>
          <a:schemeClr val="bg1"/>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D1B9FD50-EE30-DCD2-65E0-66F8F40AB563}"/>
              </a:ext>
            </a:extLst>
          </p:cNvPr>
          <p:cNvSpPr>
            <a:spLocks noGrp="1"/>
          </p:cNvSpPr>
          <p:nvPr>
            <p:ph type="pic" sz="quarter" idx="13"/>
          </p:nvPr>
        </p:nvSpPr>
        <p:spPr>
          <a:xfrm>
            <a:off x="0" y="2273108"/>
            <a:ext cx="4587558" cy="4584892"/>
          </a:xfrm>
          <a:custGeom>
            <a:avLst/>
            <a:gdLst>
              <a:gd name="connsiteX0" fmla="*/ 0 w 4587558"/>
              <a:gd name="connsiteY0" fmla="*/ 0 h 4584892"/>
              <a:gd name="connsiteX1" fmla="*/ 4587558 w 4587558"/>
              <a:gd name="connsiteY1" fmla="*/ 4584892 h 4584892"/>
              <a:gd name="connsiteX2" fmla="*/ 772718 w 4587558"/>
              <a:gd name="connsiteY2" fmla="*/ 4584892 h 4584892"/>
              <a:gd name="connsiteX3" fmla="*/ 0 w 4587558"/>
              <a:gd name="connsiteY3" fmla="*/ 3812623 h 4584892"/>
            </a:gdLst>
            <a:ahLst/>
            <a:cxnLst>
              <a:cxn ang="0">
                <a:pos x="connsiteX0" y="connsiteY0"/>
              </a:cxn>
              <a:cxn ang="0">
                <a:pos x="connsiteX1" y="connsiteY1"/>
              </a:cxn>
              <a:cxn ang="0">
                <a:pos x="connsiteX2" y="connsiteY2"/>
              </a:cxn>
              <a:cxn ang="0">
                <a:pos x="connsiteX3" y="connsiteY3"/>
              </a:cxn>
            </a:cxnLst>
            <a:rect l="l" t="t" r="r" b="b"/>
            <a:pathLst>
              <a:path w="4587558" h="4584892">
                <a:moveTo>
                  <a:pt x="0" y="0"/>
                </a:moveTo>
                <a:lnTo>
                  <a:pt x="4587558" y="4584892"/>
                </a:lnTo>
                <a:lnTo>
                  <a:pt x="772718" y="4584892"/>
                </a:lnTo>
                <a:lnTo>
                  <a:pt x="0" y="3812623"/>
                </a:lnTo>
                <a:close/>
              </a:path>
            </a:pathLst>
          </a:custGeom>
        </p:spPr>
        <p:txBody>
          <a:bodyPr wrap="square" anchor="ctr">
            <a:noAutofit/>
          </a:bodyP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13" name="Picture Placeholder 12">
            <a:extLst>
              <a:ext uri="{FF2B5EF4-FFF2-40B4-BE49-F238E27FC236}">
                <a16:creationId xmlns:a16="http://schemas.microsoft.com/office/drawing/2014/main" id="{FBCB2BC9-2894-4F7E-A51D-F9F5F5769352}"/>
              </a:ext>
            </a:extLst>
          </p:cNvPr>
          <p:cNvSpPr>
            <a:spLocks noGrp="1"/>
          </p:cNvSpPr>
          <p:nvPr>
            <p:ph type="pic" sz="quarter" idx="14"/>
          </p:nvPr>
        </p:nvSpPr>
        <p:spPr>
          <a:xfrm>
            <a:off x="5634629" y="7948"/>
            <a:ext cx="6574211" cy="6570390"/>
          </a:xfrm>
          <a:custGeom>
            <a:avLst/>
            <a:gdLst>
              <a:gd name="connsiteX0" fmla="*/ 0 w 6574211"/>
              <a:gd name="connsiteY0" fmla="*/ 0 h 6570390"/>
              <a:gd name="connsiteX1" fmla="*/ 4929560 w 6574211"/>
              <a:gd name="connsiteY1" fmla="*/ 0 h 6570390"/>
              <a:gd name="connsiteX2" fmla="*/ 6574211 w 6574211"/>
              <a:gd name="connsiteY2" fmla="*/ 1643694 h 6570390"/>
              <a:gd name="connsiteX3" fmla="*/ 6574211 w 6574211"/>
              <a:gd name="connsiteY3" fmla="*/ 6570390 h 6570390"/>
            </a:gdLst>
            <a:ahLst/>
            <a:cxnLst>
              <a:cxn ang="0">
                <a:pos x="connsiteX0" y="connsiteY0"/>
              </a:cxn>
              <a:cxn ang="0">
                <a:pos x="connsiteX1" y="connsiteY1"/>
              </a:cxn>
              <a:cxn ang="0">
                <a:pos x="connsiteX2" y="connsiteY2"/>
              </a:cxn>
              <a:cxn ang="0">
                <a:pos x="connsiteX3" y="connsiteY3"/>
              </a:cxn>
            </a:cxnLst>
            <a:rect l="l" t="t" r="r" b="b"/>
            <a:pathLst>
              <a:path w="6574211" h="6570390">
                <a:moveTo>
                  <a:pt x="0" y="0"/>
                </a:moveTo>
                <a:lnTo>
                  <a:pt x="4929560" y="0"/>
                </a:lnTo>
                <a:lnTo>
                  <a:pt x="6574211" y="1643694"/>
                </a:lnTo>
                <a:lnTo>
                  <a:pt x="6574211" y="6570390"/>
                </a:lnTo>
                <a:close/>
              </a:path>
            </a:pathLst>
          </a:custGeom>
        </p:spPr>
        <p:txBody>
          <a:bodyPr wrap="square" anchor="ctr">
            <a:noAutofit/>
          </a:bodyP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2" name="Freeform 22">
            <a:extLst>
              <a:ext uri="{FF2B5EF4-FFF2-40B4-BE49-F238E27FC236}">
                <a16:creationId xmlns:a16="http://schemas.microsoft.com/office/drawing/2014/main" id="{A1B5BF35-C2AE-B6A5-702E-DBEC0F2C94F6}"/>
              </a:ext>
            </a:extLst>
          </p:cNvPr>
          <p:cNvSpPr/>
          <p:nvPr userDrawn="1"/>
        </p:nvSpPr>
        <p:spPr>
          <a:xfrm>
            <a:off x="10564188" y="7948"/>
            <a:ext cx="1644650" cy="1643694"/>
          </a:xfrm>
          <a:custGeom>
            <a:avLst/>
            <a:gdLst>
              <a:gd name="connsiteX0" fmla="*/ 0 w 1644650"/>
              <a:gd name="connsiteY0" fmla="*/ 0 h 1643694"/>
              <a:gd name="connsiteX1" fmla="*/ 1644651 w 1644650"/>
              <a:gd name="connsiteY1" fmla="*/ 1643694 h 1643694"/>
              <a:gd name="connsiteX2" fmla="*/ 1644651 w 1644650"/>
              <a:gd name="connsiteY2" fmla="*/ 0 h 1643694"/>
              <a:gd name="connsiteX3" fmla="*/ 0 w 1644650"/>
              <a:gd name="connsiteY3" fmla="*/ 0 h 1643694"/>
            </a:gdLst>
            <a:ahLst/>
            <a:cxnLst>
              <a:cxn ang="0">
                <a:pos x="connsiteX0" y="connsiteY0"/>
              </a:cxn>
              <a:cxn ang="0">
                <a:pos x="connsiteX1" y="connsiteY1"/>
              </a:cxn>
              <a:cxn ang="0">
                <a:pos x="connsiteX2" y="connsiteY2"/>
              </a:cxn>
              <a:cxn ang="0">
                <a:pos x="connsiteX3" y="connsiteY3"/>
              </a:cxn>
            </a:cxnLst>
            <a:rect l="l" t="t" r="r" b="b"/>
            <a:pathLst>
              <a:path w="1644650" h="1643694">
                <a:moveTo>
                  <a:pt x="0" y="0"/>
                </a:moveTo>
                <a:lnTo>
                  <a:pt x="1644651" y="1643694"/>
                </a:lnTo>
                <a:lnTo>
                  <a:pt x="1644651" y="0"/>
                </a:lnTo>
                <a:lnTo>
                  <a:pt x="0" y="0"/>
                </a:lnTo>
                <a:close/>
              </a:path>
            </a:pathLst>
          </a:custGeom>
          <a:solidFill>
            <a:schemeClr val="accent1"/>
          </a:solidFill>
          <a:ln w="6362" cap="flat">
            <a:noFill/>
            <a:prstDash val="solid"/>
            <a:miter/>
          </a:ln>
        </p:spPr>
        <p:txBody>
          <a:bodyPr rtlCol="0" anchor="ctr"/>
          <a:lstStyle/>
          <a:p>
            <a:endParaRPr lang="en-US">
              <a:latin typeface="Arial" panose="020B0604020202020204" pitchFamily="34" charset="0"/>
              <a:cs typeface="Arial" panose="020B0604020202020204" pitchFamily="34" charset="0"/>
            </a:endParaRPr>
          </a:p>
        </p:txBody>
      </p:sp>
      <p:sp>
        <p:nvSpPr>
          <p:cNvPr id="3" name="Freeform 23">
            <a:extLst>
              <a:ext uri="{FF2B5EF4-FFF2-40B4-BE49-F238E27FC236}">
                <a16:creationId xmlns:a16="http://schemas.microsoft.com/office/drawing/2014/main" id="{950B67A3-D174-4703-BC36-F646214E53E8}"/>
              </a:ext>
            </a:extLst>
          </p:cNvPr>
          <p:cNvSpPr/>
          <p:nvPr userDrawn="1"/>
        </p:nvSpPr>
        <p:spPr>
          <a:xfrm>
            <a:off x="1592338" y="4866079"/>
            <a:ext cx="3622520" cy="1991921"/>
          </a:xfrm>
          <a:custGeom>
            <a:avLst/>
            <a:gdLst>
              <a:gd name="connsiteX0" fmla="*/ 3622520 w 3622520"/>
              <a:gd name="connsiteY0" fmla="*/ 1991922 h 1991921"/>
              <a:gd name="connsiteX1" fmla="*/ 1629440 w 3622520"/>
              <a:gd name="connsiteY1" fmla="*/ 0 h 1991921"/>
              <a:gd name="connsiteX2" fmla="*/ 0 w 3622520"/>
              <a:gd name="connsiteY2" fmla="*/ 0 h 1991921"/>
              <a:gd name="connsiteX3" fmla="*/ 1993080 w 3622520"/>
              <a:gd name="connsiteY3" fmla="*/ 1991922 h 1991921"/>
              <a:gd name="connsiteX4" fmla="*/ 3622520 w 3622520"/>
              <a:gd name="connsiteY4" fmla="*/ 1991922 h 1991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2520" h="1991921">
                <a:moveTo>
                  <a:pt x="3622520" y="1991922"/>
                </a:moveTo>
                <a:lnTo>
                  <a:pt x="1629440" y="0"/>
                </a:lnTo>
                <a:lnTo>
                  <a:pt x="0" y="0"/>
                </a:lnTo>
                <a:lnTo>
                  <a:pt x="1993080" y="1991922"/>
                </a:lnTo>
                <a:lnTo>
                  <a:pt x="3622520" y="1991922"/>
                </a:lnTo>
                <a:close/>
              </a:path>
            </a:pathLst>
          </a:custGeom>
          <a:solidFill>
            <a:schemeClr val="accent1">
              <a:alpha val="85000"/>
            </a:schemeClr>
          </a:solidFill>
          <a:ln w="6362" cap="flat">
            <a:noFill/>
            <a:prstDash val="solid"/>
            <a:miter/>
          </a:ln>
        </p:spPr>
        <p:txBody>
          <a:bodyPr rtlCol="0" anchor="ctr"/>
          <a:lstStyle/>
          <a:p>
            <a:endParaRPr lang="en-US">
              <a:latin typeface="Arial" panose="020B0604020202020204" pitchFamily="34" charset="0"/>
              <a:cs typeface="Arial" panose="020B0604020202020204" pitchFamily="34" charset="0"/>
            </a:endParaRPr>
          </a:p>
        </p:txBody>
      </p:sp>
      <p:sp>
        <p:nvSpPr>
          <p:cNvPr id="7" name="Freeform 32">
            <a:extLst>
              <a:ext uri="{FF2B5EF4-FFF2-40B4-BE49-F238E27FC236}">
                <a16:creationId xmlns:a16="http://schemas.microsoft.com/office/drawing/2014/main" id="{B89B5B4E-A895-D459-15A9-103B7A133B1B}"/>
              </a:ext>
            </a:extLst>
          </p:cNvPr>
          <p:cNvSpPr/>
          <p:nvPr userDrawn="1"/>
        </p:nvSpPr>
        <p:spPr>
          <a:xfrm>
            <a:off x="5298084" y="0"/>
            <a:ext cx="2163814" cy="1440873"/>
          </a:xfrm>
          <a:custGeom>
            <a:avLst/>
            <a:gdLst>
              <a:gd name="connsiteX0" fmla="*/ 0 w 2991345"/>
              <a:gd name="connsiteY0" fmla="*/ 0 h 1991922"/>
              <a:gd name="connsiteX1" fmla="*/ 998265 w 2991345"/>
              <a:gd name="connsiteY1" fmla="*/ 0 h 1991922"/>
              <a:gd name="connsiteX2" fmla="*/ 2991345 w 2991345"/>
              <a:gd name="connsiteY2" fmla="*/ 1991922 h 1991922"/>
              <a:gd name="connsiteX3" fmla="*/ 1993080 w 2991345"/>
              <a:gd name="connsiteY3" fmla="*/ 1991922 h 1991922"/>
            </a:gdLst>
            <a:ahLst/>
            <a:cxnLst>
              <a:cxn ang="0">
                <a:pos x="connsiteX0" y="connsiteY0"/>
              </a:cxn>
              <a:cxn ang="0">
                <a:pos x="connsiteX1" y="connsiteY1"/>
              </a:cxn>
              <a:cxn ang="0">
                <a:pos x="connsiteX2" y="connsiteY2"/>
              </a:cxn>
              <a:cxn ang="0">
                <a:pos x="connsiteX3" y="connsiteY3"/>
              </a:cxn>
            </a:cxnLst>
            <a:rect l="l" t="t" r="r" b="b"/>
            <a:pathLst>
              <a:path w="2991345" h="1991922">
                <a:moveTo>
                  <a:pt x="0" y="0"/>
                </a:moveTo>
                <a:lnTo>
                  <a:pt x="998265" y="0"/>
                </a:lnTo>
                <a:lnTo>
                  <a:pt x="2991345" y="1991922"/>
                </a:lnTo>
                <a:lnTo>
                  <a:pt x="1993080" y="1991922"/>
                </a:lnTo>
                <a:close/>
              </a:path>
            </a:pathLst>
          </a:custGeom>
          <a:solidFill>
            <a:schemeClr val="accent1">
              <a:alpha val="85000"/>
            </a:schemeClr>
          </a:solidFill>
          <a:ln w="6362" cap="flat">
            <a:noFill/>
            <a:prstDash val="solid"/>
            <a:miter/>
          </a:ln>
        </p:spPr>
        <p:txBody>
          <a:bodyPr rtlCol="0" anchor="ctr"/>
          <a:lstStyle/>
          <a:p>
            <a:endParaRPr lang="en-US">
              <a:latin typeface="Arial" panose="020B0604020202020204" pitchFamily="34" charset="0"/>
              <a:cs typeface="Arial" panose="020B0604020202020204" pitchFamily="34" charset="0"/>
            </a:endParaRPr>
          </a:p>
        </p:txBody>
      </p:sp>
      <p:sp>
        <p:nvSpPr>
          <p:cNvPr id="16" name="Título 15">
            <a:extLst>
              <a:ext uri="{FF2B5EF4-FFF2-40B4-BE49-F238E27FC236}">
                <a16:creationId xmlns:a16="http://schemas.microsoft.com/office/drawing/2014/main" id="{01C4E560-8E46-0ED2-F4B4-D9DD579D2055}"/>
              </a:ext>
            </a:extLst>
          </p:cNvPr>
          <p:cNvSpPr>
            <a:spLocks noGrp="1"/>
          </p:cNvSpPr>
          <p:nvPr>
            <p:ph type="title"/>
          </p:nvPr>
        </p:nvSpPr>
        <p:spPr>
          <a:xfrm>
            <a:off x="2198462" y="2684042"/>
            <a:ext cx="5125791" cy="1325563"/>
          </a:xfrm>
          <a:prstGeom prst="rect">
            <a:avLst/>
          </a:prstGeom>
        </p:spPr>
        <p:txBody>
          <a:bodyPr/>
          <a:lstStyle>
            <a:lvl1pPr>
              <a:defRPr sz="3200">
                <a:latin typeface="Arial" panose="020B0604020202020204" pitchFamily="34" charset="0"/>
                <a:cs typeface="Arial" panose="020B0604020202020204" pitchFamily="34" charset="0"/>
              </a:defRPr>
            </a:lvl1pPr>
          </a:lstStyle>
          <a:p>
            <a:r>
              <a:rPr lang="es-ES"/>
              <a:t>Haga clic para modificar el estilo de título del patrón</a:t>
            </a:r>
            <a:endParaRPr lang="es-CO"/>
          </a:p>
        </p:txBody>
      </p:sp>
      <p:sp>
        <p:nvSpPr>
          <p:cNvPr id="19" name="Marcador de fecha 18">
            <a:extLst>
              <a:ext uri="{FF2B5EF4-FFF2-40B4-BE49-F238E27FC236}">
                <a16:creationId xmlns:a16="http://schemas.microsoft.com/office/drawing/2014/main" id="{8F6D6CBD-70D2-EAEF-B6E6-1095438DD08C}"/>
              </a:ext>
            </a:extLst>
          </p:cNvPr>
          <p:cNvSpPr>
            <a:spLocks noGrp="1"/>
          </p:cNvSpPr>
          <p:nvPr>
            <p:ph type="dt" sz="half" idx="15"/>
          </p:nvPr>
        </p:nvSpPr>
        <p:spPr>
          <a:xfrm>
            <a:off x="8276710" y="5387082"/>
            <a:ext cx="2743200" cy="365125"/>
          </a:xfrm>
        </p:spPr>
        <p:txBody>
          <a:bodyPr/>
          <a:lstStyle>
            <a:lvl1pPr>
              <a:defRPr>
                <a:latin typeface="Arial" panose="020B0604020202020204" pitchFamily="34" charset="0"/>
                <a:cs typeface="Arial" panose="020B0604020202020204" pitchFamily="34" charset="0"/>
              </a:defRPr>
            </a:lvl1pPr>
          </a:lstStyle>
          <a:p>
            <a:r>
              <a:rPr lang="en-US"/>
              <a:t>Decripción</a:t>
            </a:r>
          </a:p>
        </p:txBody>
      </p:sp>
      <p:sp>
        <p:nvSpPr>
          <p:cNvPr id="20" name="Marcador de pie de página 19">
            <a:extLst>
              <a:ext uri="{FF2B5EF4-FFF2-40B4-BE49-F238E27FC236}">
                <a16:creationId xmlns:a16="http://schemas.microsoft.com/office/drawing/2014/main" id="{8FAB5F5A-10B3-D864-2F5A-63396D3341E5}"/>
              </a:ext>
            </a:extLst>
          </p:cNvPr>
          <p:cNvSpPr>
            <a:spLocks noGrp="1"/>
          </p:cNvSpPr>
          <p:nvPr>
            <p:ph type="ftr" sz="quarter" idx="16"/>
          </p:nvPr>
        </p:nvSpPr>
        <p:spPr>
          <a:xfrm>
            <a:off x="3766996" y="4099677"/>
            <a:ext cx="4114800" cy="365125"/>
          </a:xfrm>
        </p:spPr>
        <p:txBody>
          <a:bodyPr/>
          <a:lstStyle>
            <a:lvl1pPr>
              <a:defRPr>
                <a:latin typeface="Arial" panose="020B0604020202020204" pitchFamily="34" charset="0"/>
                <a:cs typeface="Arial" panose="020B0604020202020204" pitchFamily="34" charset="0"/>
              </a:defRPr>
            </a:lvl1pPr>
          </a:lstStyle>
          <a:p>
            <a:r>
              <a:rPr lang="en-US"/>
              <a:t>Secretaría </a:t>
            </a:r>
            <a:r>
              <a:rPr lang="es-CO"/>
              <a:t>Distrital</a:t>
            </a:r>
            <a:r>
              <a:rPr lang="en-US"/>
              <a:t> de Hacienda</a:t>
            </a:r>
          </a:p>
        </p:txBody>
      </p:sp>
    </p:spTree>
    <p:extLst>
      <p:ext uri="{BB962C8B-B14F-4D97-AF65-F5344CB8AC3E}">
        <p14:creationId xmlns:p14="http://schemas.microsoft.com/office/powerpoint/2010/main" val="23769733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A8E906-7762-23FD-75A3-DDC680FD56F3}"/>
              </a:ext>
            </a:extLst>
          </p:cNvPr>
          <p:cNvSpPr>
            <a:spLocks noGrp="1"/>
          </p:cNvSpPr>
          <p:nvPr>
            <p:ph type="pic" sz="quarter" idx="14"/>
          </p:nvPr>
        </p:nvSpPr>
        <p:spPr>
          <a:xfrm>
            <a:off x="5054450" y="4221068"/>
            <a:ext cx="1831106" cy="2636932"/>
          </a:xfrm>
          <a:custGeom>
            <a:avLst/>
            <a:gdLst>
              <a:gd name="connsiteX0" fmla="*/ 1831106 w 1831106"/>
              <a:gd name="connsiteY0" fmla="*/ 0 h 2636932"/>
              <a:gd name="connsiteX1" fmla="*/ 1831106 w 1831106"/>
              <a:gd name="connsiteY1" fmla="*/ 2636932 h 2636932"/>
              <a:gd name="connsiteX2" fmla="*/ 0 w 1831106"/>
              <a:gd name="connsiteY2" fmla="*/ 2636932 h 2636932"/>
              <a:gd name="connsiteX3" fmla="*/ 0 w 1831106"/>
              <a:gd name="connsiteY3" fmla="*/ 282843 h 2636932"/>
            </a:gdLst>
            <a:ahLst/>
            <a:cxnLst>
              <a:cxn ang="0">
                <a:pos x="connsiteX0" y="connsiteY0"/>
              </a:cxn>
              <a:cxn ang="0">
                <a:pos x="connsiteX1" y="connsiteY1"/>
              </a:cxn>
              <a:cxn ang="0">
                <a:pos x="connsiteX2" y="connsiteY2"/>
              </a:cxn>
              <a:cxn ang="0">
                <a:pos x="connsiteX3" y="connsiteY3"/>
              </a:cxn>
            </a:cxnLst>
            <a:rect l="l" t="t" r="r" b="b"/>
            <a:pathLst>
              <a:path w="1831106" h="2636932">
                <a:moveTo>
                  <a:pt x="1831106" y="0"/>
                </a:moveTo>
                <a:lnTo>
                  <a:pt x="1831106" y="2636932"/>
                </a:lnTo>
                <a:lnTo>
                  <a:pt x="0" y="2636932"/>
                </a:lnTo>
                <a:lnTo>
                  <a:pt x="0" y="282843"/>
                </a:lnTo>
                <a:close/>
              </a:path>
            </a:pathLst>
          </a:custGeom>
        </p:spPr>
        <p:txBody>
          <a:bodyPr wrap="square" anchor="ctr">
            <a:noAutofit/>
          </a:bodyPr>
          <a:lstStyle>
            <a:lvl1pPr marL="0" indent="0" algn="ctr">
              <a:buNone/>
              <a:defRPr/>
            </a:lvl1pPr>
          </a:lstStyle>
          <a:p>
            <a:r>
              <a:rPr lang="es-ES"/>
              <a:t>Haga clic en el icono para agregar una imagen</a:t>
            </a:r>
            <a:endParaRPr lang="en-US"/>
          </a:p>
        </p:txBody>
      </p:sp>
      <p:sp>
        <p:nvSpPr>
          <p:cNvPr id="9" name="Picture Placeholder 8">
            <a:extLst>
              <a:ext uri="{FF2B5EF4-FFF2-40B4-BE49-F238E27FC236}">
                <a16:creationId xmlns:a16="http://schemas.microsoft.com/office/drawing/2014/main" id="{052EAE3B-401D-8898-1F35-D3BE951E6A0A}"/>
              </a:ext>
            </a:extLst>
          </p:cNvPr>
          <p:cNvSpPr>
            <a:spLocks noGrp="1"/>
          </p:cNvSpPr>
          <p:nvPr>
            <p:ph type="pic" sz="quarter" idx="13"/>
          </p:nvPr>
        </p:nvSpPr>
        <p:spPr>
          <a:xfrm>
            <a:off x="5054450" y="436309"/>
            <a:ext cx="1831106" cy="3902232"/>
          </a:xfrm>
          <a:custGeom>
            <a:avLst/>
            <a:gdLst>
              <a:gd name="connsiteX0" fmla="*/ 1831106 w 1831106"/>
              <a:gd name="connsiteY0" fmla="*/ 0 h 3902232"/>
              <a:gd name="connsiteX1" fmla="*/ 1831106 w 1831106"/>
              <a:gd name="connsiteY1" fmla="*/ 3619422 h 3902232"/>
              <a:gd name="connsiteX2" fmla="*/ 0 w 1831106"/>
              <a:gd name="connsiteY2" fmla="*/ 3902232 h 3902232"/>
              <a:gd name="connsiteX3" fmla="*/ 0 w 1831106"/>
              <a:gd name="connsiteY3" fmla="*/ 282843 h 3902232"/>
            </a:gdLst>
            <a:ahLst/>
            <a:cxnLst>
              <a:cxn ang="0">
                <a:pos x="connsiteX0" y="connsiteY0"/>
              </a:cxn>
              <a:cxn ang="0">
                <a:pos x="connsiteX1" y="connsiteY1"/>
              </a:cxn>
              <a:cxn ang="0">
                <a:pos x="connsiteX2" y="connsiteY2"/>
              </a:cxn>
              <a:cxn ang="0">
                <a:pos x="connsiteX3" y="connsiteY3"/>
              </a:cxn>
            </a:cxnLst>
            <a:rect l="l" t="t" r="r" b="b"/>
            <a:pathLst>
              <a:path w="1831106" h="3902232">
                <a:moveTo>
                  <a:pt x="1831106" y="0"/>
                </a:moveTo>
                <a:lnTo>
                  <a:pt x="1831106" y="3619422"/>
                </a:lnTo>
                <a:lnTo>
                  <a:pt x="0" y="3902232"/>
                </a:lnTo>
                <a:lnTo>
                  <a:pt x="0" y="282843"/>
                </a:lnTo>
                <a:close/>
              </a:path>
            </a:pathLst>
          </a:custGeom>
        </p:spPr>
        <p:txBody>
          <a:bodyPr wrap="square" anchor="ctr">
            <a:noAutofit/>
          </a:bodyPr>
          <a:lstStyle>
            <a:lvl1pPr marL="0" indent="0" algn="ctr">
              <a:buNone/>
              <a:defRPr/>
            </a:lvl1pPr>
          </a:lstStyle>
          <a:p>
            <a:r>
              <a:rPr lang="es-ES"/>
              <a:t>Haga clic en el icono para agregar una imagen</a:t>
            </a:r>
            <a:endParaRPr lang="en-US"/>
          </a:p>
        </p:txBody>
      </p:sp>
      <p:sp>
        <p:nvSpPr>
          <p:cNvPr id="3" name="Date Placeholder 2">
            <a:extLst>
              <a:ext uri="{FF2B5EF4-FFF2-40B4-BE49-F238E27FC236}">
                <a16:creationId xmlns:a16="http://schemas.microsoft.com/office/drawing/2014/main" id="{64C4DC2F-2E80-A909-4F48-EF649FC24C0E}"/>
              </a:ext>
            </a:extLst>
          </p:cNvPr>
          <p:cNvSpPr>
            <a:spLocks noGrp="1"/>
          </p:cNvSpPr>
          <p:nvPr>
            <p:ph type="dt" sz="half" idx="10"/>
          </p:nvPr>
        </p:nvSpPr>
        <p:spPr/>
        <p:txBody>
          <a:bodyPr/>
          <a:lstStyle/>
          <a:p>
            <a:fld id="{AE4737B1-F250-BB44-A787-B38E086CCEE1}" type="datetimeFigureOut">
              <a:rPr lang="en-US" smtClean="0"/>
              <a:t>8/22/25</a:t>
            </a:fld>
            <a:endParaRPr lang="en-US"/>
          </a:p>
        </p:txBody>
      </p:sp>
      <p:sp>
        <p:nvSpPr>
          <p:cNvPr id="4" name="Footer Placeholder 3">
            <a:extLst>
              <a:ext uri="{FF2B5EF4-FFF2-40B4-BE49-F238E27FC236}">
                <a16:creationId xmlns:a16="http://schemas.microsoft.com/office/drawing/2014/main" id="{98BF414D-90C1-631C-9918-A235D7A678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85273B3-C5F3-BF71-FABD-E76979E69803}"/>
              </a:ext>
            </a:extLst>
          </p:cNvPr>
          <p:cNvSpPr>
            <a:spLocks noGrp="1"/>
          </p:cNvSpPr>
          <p:nvPr>
            <p:ph type="sldNum" sz="quarter" idx="12"/>
          </p:nvPr>
        </p:nvSpPr>
        <p:spPr/>
        <p:txBody>
          <a:bodyPr/>
          <a:lstStyle/>
          <a:p>
            <a:fld id="{36DDCBD3-5874-3B44-A01E-6B695B606E1D}" type="slidenum">
              <a:rPr lang="en-US" smtClean="0"/>
              <a:t>‹Nº›</a:t>
            </a:fld>
            <a:endParaRPr lang="en-US"/>
          </a:p>
        </p:txBody>
      </p:sp>
    </p:spTree>
    <p:extLst>
      <p:ext uri="{BB962C8B-B14F-4D97-AF65-F5344CB8AC3E}">
        <p14:creationId xmlns:p14="http://schemas.microsoft.com/office/powerpoint/2010/main" val="4068103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489774DF-414A-E29F-2B89-98E954AD9054}"/>
              </a:ext>
            </a:extLst>
          </p:cNvPr>
          <p:cNvSpPr>
            <a:spLocks noGrp="1"/>
          </p:cNvSpPr>
          <p:nvPr>
            <p:ph type="pic" sz="quarter" idx="14"/>
          </p:nvPr>
        </p:nvSpPr>
        <p:spPr>
          <a:xfrm>
            <a:off x="6210581" y="1517284"/>
            <a:ext cx="5983405" cy="4185701"/>
          </a:xfrm>
          <a:custGeom>
            <a:avLst/>
            <a:gdLst>
              <a:gd name="connsiteX0" fmla="*/ 1270053 w 5983405"/>
              <a:gd name="connsiteY0" fmla="*/ 0 h 4185701"/>
              <a:gd name="connsiteX1" fmla="*/ 5983405 w 5983405"/>
              <a:gd name="connsiteY1" fmla="*/ 0 h 4185701"/>
              <a:gd name="connsiteX2" fmla="*/ 5983405 w 5983405"/>
              <a:gd name="connsiteY2" fmla="*/ 4185701 h 4185701"/>
              <a:gd name="connsiteX3" fmla="*/ 0 w 5983405"/>
              <a:gd name="connsiteY3" fmla="*/ 4185701 h 4185701"/>
            </a:gdLst>
            <a:ahLst/>
            <a:cxnLst>
              <a:cxn ang="0">
                <a:pos x="connsiteX0" y="connsiteY0"/>
              </a:cxn>
              <a:cxn ang="0">
                <a:pos x="connsiteX1" y="connsiteY1"/>
              </a:cxn>
              <a:cxn ang="0">
                <a:pos x="connsiteX2" y="connsiteY2"/>
              </a:cxn>
              <a:cxn ang="0">
                <a:pos x="connsiteX3" y="connsiteY3"/>
              </a:cxn>
            </a:cxnLst>
            <a:rect l="l" t="t" r="r" b="b"/>
            <a:pathLst>
              <a:path w="5983405" h="4185701">
                <a:moveTo>
                  <a:pt x="1270053" y="0"/>
                </a:moveTo>
                <a:lnTo>
                  <a:pt x="5983405" y="0"/>
                </a:lnTo>
                <a:lnTo>
                  <a:pt x="5983405" y="4185701"/>
                </a:lnTo>
                <a:lnTo>
                  <a:pt x="0" y="4185701"/>
                </a:lnTo>
                <a:close/>
              </a:path>
            </a:pathLst>
          </a:custGeom>
        </p:spPr>
        <p:txBody>
          <a:bodyPr wrap="square" anchor="ctr">
            <a:noAutofit/>
          </a:bodyP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9" name="Picture Placeholder 8">
            <a:extLst>
              <a:ext uri="{FF2B5EF4-FFF2-40B4-BE49-F238E27FC236}">
                <a16:creationId xmlns:a16="http://schemas.microsoft.com/office/drawing/2014/main" id="{EC771241-C266-F215-1381-0CCA71150845}"/>
              </a:ext>
            </a:extLst>
          </p:cNvPr>
          <p:cNvSpPr>
            <a:spLocks noGrp="1"/>
          </p:cNvSpPr>
          <p:nvPr>
            <p:ph type="pic" sz="quarter" idx="13"/>
          </p:nvPr>
        </p:nvSpPr>
        <p:spPr>
          <a:xfrm>
            <a:off x="648394" y="0"/>
            <a:ext cx="5112417" cy="2493984"/>
          </a:xfrm>
          <a:custGeom>
            <a:avLst/>
            <a:gdLst>
              <a:gd name="connsiteX0" fmla="*/ 756705 w 5112417"/>
              <a:gd name="connsiteY0" fmla="*/ 0 h 2493984"/>
              <a:gd name="connsiteX1" fmla="*/ 5112417 w 5112417"/>
              <a:gd name="connsiteY1" fmla="*/ 0 h 2493984"/>
              <a:gd name="connsiteX2" fmla="*/ 4355712 w 5112417"/>
              <a:gd name="connsiteY2" fmla="*/ 2493984 h 2493984"/>
              <a:gd name="connsiteX3" fmla="*/ 0 w 5112417"/>
              <a:gd name="connsiteY3" fmla="*/ 2493984 h 2493984"/>
            </a:gdLst>
            <a:ahLst/>
            <a:cxnLst>
              <a:cxn ang="0">
                <a:pos x="connsiteX0" y="connsiteY0"/>
              </a:cxn>
              <a:cxn ang="0">
                <a:pos x="connsiteX1" y="connsiteY1"/>
              </a:cxn>
              <a:cxn ang="0">
                <a:pos x="connsiteX2" y="connsiteY2"/>
              </a:cxn>
              <a:cxn ang="0">
                <a:pos x="connsiteX3" y="connsiteY3"/>
              </a:cxn>
            </a:cxnLst>
            <a:rect l="l" t="t" r="r" b="b"/>
            <a:pathLst>
              <a:path w="5112417" h="2493984">
                <a:moveTo>
                  <a:pt x="756705" y="0"/>
                </a:moveTo>
                <a:lnTo>
                  <a:pt x="5112417" y="0"/>
                </a:lnTo>
                <a:lnTo>
                  <a:pt x="4355712" y="2493984"/>
                </a:lnTo>
                <a:lnTo>
                  <a:pt x="0" y="2493984"/>
                </a:lnTo>
                <a:close/>
              </a:path>
            </a:pathLst>
          </a:custGeom>
        </p:spPr>
        <p:txBody>
          <a:bodyPr wrap="square" anchor="ctr">
            <a:noAutofit/>
          </a:bodyP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2" name="Título 1">
            <a:extLst>
              <a:ext uri="{FF2B5EF4-FFF2-40B4-BE49-F238E27FC236}">
                <a16:creationId xmlns:a16="http://schemas.microsoft.com/office/drawing/2014/main" id="{2E221C74-5E2F-162D-6ED7-5BDCB21A253B}"/>
              </a:ext>
            </a:extLst>
          </p:cNvPr>
          <p:cNvSpPr>
            <a:spLocks noGrp="1"/>
          </p:cNvSpPr>
          <p:nvPr>
            <p:ph type="title"/>
          </p:nvPr>
        </p:nvSpPr>
        <p:spPr>
          <a:xfrm>
            <a:off x="614881" y="2655652"/>
            <a:ext cx="5481119" cy="1325563"/>
          </a:xfrm>
          <a:prstGeom prst="rect">
            <a:avLst/>
          </a:prstGeom>
        </p:spPr>
        <p:txBody>
          <a:bodyPr/>
          <a:lstStyle>
            <a:lvl1pPr>
              <a:defRPr sz="3600">
                <a:latin typeface="Arial" panose="020B0604020202020204" pitchFamily="34" charset="0"/>
                <a:cs typeface="Arial" panose="020B0604020202020204" pitchFamily="34" charset="0"/>
              </a:defRPr>
            </a:lvl1pPr>
          </a:lstStyle>
          <a:p>
            <a:r>
              <a:rPr lang="es-ES"/>
              <a:t>Haga clic para modificar el estilo de título del patrón</a:t>
            </a:r>
            <a:endParaRPr lang="es-CO"/>
          </a:p>
        </p:txBody>
      </p:sp>
      <p:sp>
        <p:nvSpPr>
          <p:cNvPr id="7" name="Marcador de texto 6">
            <a:extLst>
              <a:ext uri="{FF2B5EF4-FFF2-40B4-BE49-F238E27FC236}">
                <a16:creationId xmlns:a16="http://schemas.microsoft.com/office/drawing/2014/main" id="{9AD8B171-CBAB-A562-7824-5B120E87C557}"/>
              </a:ext>
            </a:extLst>
          </p:cNvPr>
          <p:cNvSpPr>
            <a:spLocks noGrp="1"/>
          </p:cNvSpPr>
          <p:nvPr>
            <p:ph type="body" sz="quarter" idx="15"/>
          </p:nvPr>
        </p:nvSpPr>
        <p:spPr>
          <a:xfrm>
            <a:off x="647700" y="4110038"/>
            <a:ext cx="5448300" cy="1476375"/>
          </a:xfrm>
          <a:prstGeom prst="rect">
            <a:avLst/>
          </a:prstGeom>
        </p:spPr>
        <p:txBody>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Tree>
    <p:extLst>
      <p:ext uri="{BB962C8B-B14F-4D97-AF65-F5344CB8AC3E}">
        <p14:creationId xmlns:p14="http://schemas.microsoft.com/office/powerpoint/2010/main" val="34013130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8" name="Freeform 6">
            <a:extLst>
              <a:ext uri="{FF2B5EF4-FFF2-40B4-BE49-F238E27FC236}">
                <a16:creationId xmlns:a16="http://schemas.microsoft.com/office/drawing/2014/main" id="{CB65C2AA-7DF7-3BE3-61BB-7F19E7AE5974}"/>
              </a:ext>
            </a:extLst>
          </p:cNvPr>
          <p:cNvSpPr/>
          <p:nvPr userDrawn="1"/>
        </p:nvSpPr>
        <p:spPr>
          <a:xfrm>
            <a:off x="6298762" y="811"/>
            <a:ext cx="2428981" cy="1702682"/>
          </a:xfrm>
          <a:custGeom>
            <a:avLst/>
            <a:gdLst>
              <a:gd name="connsiteX0" fmla="*/ 0 w 1415962"/>
              <a:gd name="connsiteY0" fmla="*/ 0 h 992570"/>
              <a:gd name="connsiteX1" fmla="*/ 228658 w 1415962"/>
              <a:gd name="connsiteY1" fmla="*/ 0 h 992570"/>
              <a:gd name="connsiteX2" fmla="*/ 759577 w 1415962"/>
              <a:gd name="connsiteY2" fmla="*/ 0 h 992570"/>
              <a:gd name="connsiteX3" fmla="*/ 988235 w 1415962"/>
              <a:gd name="connsiteY3" fmla="*/ 0 h 992570"/>
              <a:gd name="connsiteX4" fmla="*/ 1415962 w 1415962"/>
              <a:gd name="connsiteY4" fmla="*/ 992570 h 992570"/>
              <a:gd name="connsiteX5" fmla="*/ 1187304 w 1415962"/>
              <a:gd name="connsiteY5" fmla="*/ 992570 h 992570"/>
              <a:gd name="connsiteX6" fmla="*/ 656385 w 1415962"/>
              <a:gd name="connsiteY6" fmla="*/ 992570 h 992570"/>
              <a:gd name="connsiteX7" fmla="*/ 427727 w 1415962"/>
              <a:gd name="connsiteY7" fmla="*/ 992570 h 992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5962" h="992570">
                <a:moveTo>
                  <a:pt x="0" y="0"/>
                </a:moveTo>
                <a:lnTo>
                  <a:pt x="228658" y="0"/>
                </a:lnTo>
                <a:lnTo>
                  <a:pt x="759577" y="0"/>
                </a:lnTo>
                <a:lnTo>
                  <a:pt x="988235" y="0"/>
                </a:lnTo>
                <a:lnTo>
                  <a:pt x="1415962" y="992570"/>
                </a:lnTo>
                <a:lnTo>
                  <a:pt x="1187304" y="992570"/>
                </a:lnTo>
                <a:lnTo>
                  <a:pt x="656385" y="992570"/>
                </a:lnTo>
                <a:lnTo>
                  <a:pt x="427727" y="992570"/>
                </a:lnTo>
                <a:close/>
              </a:path>
            </a:pathLst>
          </a:custGeom>
          <a:solidFill>
            <a:schemeClr val="accent1"/>
          </a:solidFill>
          <a:ln w="6329" cap="flat">
            <a:noFill/>
            <a:prstDash val="solid"/>
            <a:miter/>
          </a:ln>
        </p:spPr>
        <p:txBody>
          <a:bodyPr rtlCol="0" anchor="ctr"/>
          <a:lstStyle/>
          <a:p>
            <a:endParaRPr lang="en-US">
              <a:latin typeface="Arial" panose="020B0604020202020204" pitchFamily="34" charset="0"/>
              <a:cs typeface="Arial" panose="020B0604020202020204" pitchFamily="34" charset="0"/>
            </a:endParaRPr>
          </a:p>
        </p:txBody>
      </p:sp>
      <p:sp>
        <p:nvSpPr>
          <p:cNvPr id="7" name="Picture Placeholder 6">
            <a:extLst>
              <a:ext uri="{FF2B5EF4-FFF2-40B4-BE49-F238E27FC236}">
                <a16:creationId xmlns:a16="http://schemas.microsoft.com/office/drawing/2014/main" id="{EA5248DF-E834-4186-8327-1FE300A44F44}"/>
              </a:ext>
            </a:extLst>
          </p:cNvPr>
          <p:cNvSpPr>
            <a:spLocks noGrp="1"/>
          </p:cNvSpPr>
          <p:nvPr>
            <p:ph type="pic" sz="quarter" idx="13"/>
          </p:nvPr>
        </p:nvSpPr>
        <p:spPr>
          <a:xfrm>
            <a:off x="6298762" y="1792586"/>
            <a:ext cx="5457997" cy="3343294"/>
          </a:xfrm>
          <a:prstGeom prst="rect">
            <a:avLst/>
          </a:prstGeom>
        </p:spPr>
        <p:txBody>
          <a:bodyPr anchor="ct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2" name="Freeform 7">
            <a:extLst>
              <a:ext uri="{FF2B5EF4-FFF2-40B4-BE49-F238E27FC236}">
                <a16:creationId xmlns:a16="http://schemas.microsoft.com/office/drawing/2014/main" id="{C04D8093-0408-01D5-B03B-06789E13372E}"/>
              </a:ext>
            </a:extLst>
          </p:cNvPr>
          <p:cNvSpPr/>
          <p:nvPr userDrawn="1"/>
        </p:nvSpPr>
        <p:spPr>
          <a:xfrm flipV="1">
            <a:off x="8220130" y="5452027"/>
            <a:ext cx="2005707" cy="1405973"/>
          </a:xfrm>
          <a:custGeom>
            <a:avLst/>
            <a:gdLst>
              <a:gd name="connsiteX0" fmla="*/ 0 w 1415962"/>
              <a:gd name="connsiteY0" fmla="*/ 0 h 992570"/>
              <a:gd name="connsiteX1" fmla="*/ 228658 w 1415962"/>
              <a:gd name="connsiteY1" fmla="*/ 0 h 992570"/>
              <a:gd name="connsiteX2" fmla="*/ 759577 w 1415962"/>
              <a:gd name="connsiteY2" fmla="*/ 0 h 992570"/>
              <a:gd name="connsiteX3" fmla="*/ 988235 w 1415962"/>
              <a:gd name="connsiteY3" fmla="*/ 0 h 992570"/>
              <a:gd name="connsiteX4" fmla="*/ 1415962 w 1415962"/>
              <a:gd name="connsiteY4" fmla="*/ 992570 h 992570"/>
              <a:gd name="connsiteX5" fmla="*/ 1187304 w 1415962"/>
              <a:gd name="connsiteY5" fmla="*/ 992570 h 992570"/>
              <a:gd name="connsiteX6" fmla="*/ 656385 w 1415962"/>
              <a:gd name="connsiteY6" fmla="*/ 992570 h 992570"/>
              <a:gd name="connsiteX7" fmla="*/ 427727 w 1415962"/>
              <a:gd name="connsiteY7" fmla="*/ 992570 h 992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5962" h="992570">
                <a:moveTo>
                  <a:pt x="0" y="0"/>
                </a:moveTo>
                <a:lnTo>
                  <a:pt x="228658" y="0"/>
                </a:lnTo>
                <a:lnTo>
                  <a:pt x="759577" y="0"/>
                </a:lnTo>
                <a:lnTo>
                  <a:pt x="988235" y="0"/>
                </a:lnTo>
                <a:lnTo>
                  <a:pt x="1415962" y="992570"/>
                </a:lnTo>
                <a:lnTo>
                  <a:pt x="1187304" y="992570"/>
                </a:lnTo>
                <a:lnTo>
                  <a:pt x="656385" y="992570"/>
                </a:lnTo>
                <a:lnTo>
                  <a:pt x="427727" y="992570"/>
                </a:lnTo>
                <a:close/>
              </a:path>
            </a:pathLst>
          </a:custGeom>
          <a:solidFill>
            <a:schemeClr val="accent1"/>
          </a:solidFill>
          <a:ln w="6329" cap="flat">
            <a:noFill/>
            <a:prstDash val="solid"/>
            <a:miter/>
          </a:ln>
        </p:spPr>
        <p:txBody>
          <a:bodyPr rtlCol="0" anchor="ctr"/>
          <a:lstStyle/>
          <a:p>
            <a:endParaRPr lang="en-US">
              <a:latin typeface="Arial" panose="020B0604020202020204" pitchFamily="34" charset="0"/>
              <a:cs typeface="Arial" panose="020B0604020202020204" pitchFamily="34" charset="0"/>
            </a:endParaRPr>
          </a:p>
        </p:txBody>
      </p:sp>
      <p:pic>
        <p:nvPicPr>
          <p:cNvPr id="6" name="Picture 2" descr="A picture containing text, monitor, electronics, computer&#10;&#10;Description automatically generated">
            <a:extLst>
              <a:ext uri="{FF2B5EF4-FFF2-40B4-BE49-F238E27FC236}">
                <a16:creationId xmlns:a16="http://schemas.microsoft.com/office/drawing/2014/main" id="{CBAD5D47-2F78-3499-63FA-6C3C41E0CF8A}"/>
              </a:ext>
            </a:extLst>
          </p:cNvPr>
          <p:cNvPicPr>
            <a:picLocks noChangeAspect="1"/>
          </p:cNvPicPr>
          <p:nvPr userDrawn="1"/>
        </p:nvPicPr>
        <p:blipFill>
          <a:blip r:embed="rId2"/>
          <a:stretch>
            <a:fillRect/>
          </a:stretch>
        </p:blipFill>
        <p:spPr>
          <a:xfrm>
            <a:off x="5414846" y="1490988"/>
            <a:ext cx="7230390" cy="4367156"/>
          </a:xfrm>
          <a:prstGeom prst="rect">
            <a:avLst/>
          </a:prstGeom>
        </p:spPr>
      </p:pic>
      <p:sp>
        <p:nvSpPr>
          <p:cNvPr id="9" name="Título 8">
            <a:extLst>
              <a:ext uri="{FF2B5EF4-FFF2-40B4-BE49-F238E27FC236}">
                <a16:creationId xmlns:a16="http://schemas.microsoft.com/office/drawing/2014/main" id="{490EB6BF-836A-C3C0-F6E8-D8CE086C2A20}"/>
              </a:ext>
            </a:extLst>
          </p:cNvPr>
          <p:cNvSpPr>
            <a:spLocks noGrp="1"/>
          </p:cNvSpPr>
          <p:nvPr>
            <p:ph type="title"/>
          </p:nvPr>
        </p:nvSpPr>
        <p:spPr>
          <a:xfrm>
            <a:off x="838200" y="999856"/>
            <a:ext cx="5257800" cy="1046227"/>
          </a:xfrm>
          <a:prstGeom prst="rect">
            <a:avLst/>
          </a:prstGeom>
        </p:spPr>
        <p:txBody>
          <a:bodyPr/>
          <a:lstStyle>
            <a:lvl1pPr>
              <a:defRPr sz="3200">
                <a:latin typeface="Arial" panose="020B0604020202020204" pitchFamily="34" charset="0"/>
                <a:cs typeface="Arial" panose="020B0604020202020204" pitchFamily="34" charset="0"/>
              </a:defRPr>
            </a:lvl1pPr>
          </a:lstStyle>
          <a:p>
            <a:r>
              <a:rPr lang="es-ES"/>
              <a:t>Haga clic para modificar el estilo de título del patrón</a:t>
            </a:r>
            <a:endParaRPr lang="es-CO"/>
          </a:p>
        </p:txBody>
      </p:sp>
      <p:sp>
        <p:nvSpPr>
          <p:cNvPr id="11" name="Marcador de texto 10">
            <a:extLst>
              <a:ext uri="{FF2B5EF4-FFF2-40B4-BE49-F238E27FC236}">
                <a16:creationId xmlns:a16="http://schemas.microsoft.com/office/drawing/2014/main" id="{B7B91479-8F98-3786-B0B4-9A5AF92320B6}"/>
              </a:ext>
            </a:extLst>
          </p:cNvPr>
          <p:cNvSpPr>
            <a:spLocks noGrp="1"/>
          </p:cNvSpPr>
          <p:nvPr>
            <p:ph type="body" sz="quarter" idx="14"/>
          </p:nvPr>
        </p:nvSpPr>
        <p:spPr>
          <a:xfrm>
            <a:off x="931862" y="2237984"/>
            <a:ext cx="4681537" cy="2897895"/>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Tree>
    <p:extLst>
      <p:ext uri="{BB962C8B-B14F-4D97-AF65-F5344CB8AC3E}">
        <p14:creationId xmlns:p14="http://schemas.microsoft.com/office/powerpoint/2010/main" val="760618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FC879760-85C3-EE44-213C-DCDE36BB508C}"/>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E4737B1-F250-BB44-A787-B38E086CCEE1}" type="datetimeFigureOut">
              <a:rPr lang="en-US" smtClean="0"/>
              <a:pPr/>
              <a:t>8/22/25</a:t>
            </a:fld>
            <a:endParaRPr lang="en-US"/>
          </a:p>
        </p:txBody>
      </p:sp>
      <p:sp>
        <p:nvSpPr>
          <p:cNvPr id="4" name="Footer Placeholder 3">
            <a:extLst>
              <a:ext uri="{FF2B5EF4-FFF2-40B4-BE49-F238E27FC236}">
                <a16:creationId xmlns:a16="http://schemas.microsoft.com/office/drawing/2014/main" id="{1F8822DF-8136-9625-502B-56C0D114494C}"/>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a:p>
        </p:txBody>
      </p:sp>
      <p:sp>
        <p:nvSpPr>
          <p:cNvPr id="5" name="Slide Number Placeholder 4">
            <a:extLst>
              <a:ext uri="{FF2B5EF4-FFF2-40B4-BE49-F238E27FC236}">
                <a16:creationId xmlns:a16="http://schemas.microsoft.com/office/drawing/2014/main" id="{0A21A9BF-906C-E445-337D-C91EC51954B3}"/>
              </a:ext>
            </a:extLst>
          </p:cNvPr>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6DDCBD3-5874-3B44-A01E-6B695B606E1D}" type="slidenum">
              <a:rPr lang="en-US" smtClean="0"/>
              <a:pPr/>
              <a:t>‹Nº›</a:t>
            </a:fld>
            <a:endParaRPr lang="en-US"/>
          </a:p>
        </p:txBody>
      </p:sp>
      <p:sp>
        <p:nvSpPr>
          <p:cNvPr id="8" name="Picture Placeholder 6">
            <a:extLst>
              <a:ext uri="{FF2B5EF4-FFF2-40B4-BE49-F238E27FC236}">
                <a16:creationId xmlns:a16="http://schemas.microsoft.com/office/drawing/2014/main" id="{3F3E4450-5413-3011-B165-86F394227971}"/>
              </a:ext>
            </a:extLst>
          </p:cNvPr>
          <p:cNvSpPr>
            <a:spLocks noGrp="1"/>
          </p:cNvSpPr>
          <p:nvPr>
            <p:ph type="pic" sz="quarter" idx="16"/>
          </p:nvPr>
        </p:nvSpPr>
        <p:spPr>
          <a:xfrm>
            <a:off x="3950691" y="0"/>
            <a:ext cx="3464718" cy="6857999"/>
          </a:xfrm>
          <a:prstGeom prst="rect">
            <a:avLst/>
          </a:prstGeom>
        </p:spPr>
        <p:txBody>
          <a:bodyPr anchor="ct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17" name="Freeform 16">
            <a:extLst>
              <a:ext uri="{FF2B5EF4-FFF2-40B4-BE49-F238E27FC236}">
                <a16:creationId xmlns:a16="http://schemas.microsoft.com/office/drawing/2014/main" id="{07CC5779-8732-F103-6754-FA9D7BEF09AE}"/>
              </a:ext>
            </a:extLst>
          </p:cNvPr>
          <p:cNvSpPr/>
          <p:nvPr userDrawn="1"/>
        </p:nvSpPr>
        <p:spPr>
          <a:xfrm rot="16200000">
            <a:off x="-104408" y="4707445"/>
            <a:ext cx="1642200" cy="1433384"/>
          </a:xfrm>
          <a:custGeom>
            <a:avLst/>
            <a:gdLst>
              <a:gd name="connsiteX0" fmla="*/ 1642200 w 1642200"/>
              <a:gd name="connsiteY0" fmla="*/ 1433384 h 1433384"/>
              <a:gd name="connsiteX1" fmla="*/ 947895 w 1642200"/>
              <a:gd name="connsiteY1" fmla="*/ 1433384 h 1433384"/>
              <a:gd name="connsiteX2" fmla="*/ 617687 w 1642200"/>
              <a:gd name="connsiteY2" fmla="*/ 1433384 h 1433384"/>
              <a:gd name="connsiteX3" fmla="*/ 0 w 1642200"/>
              <a:gd name="connsiteY3" fmla="*/ 0 h 1433384"/>
              <a:gd name="connsiteX4" fmla="*/ 330208 w 1642200"/>
              <a:gd name="connsiteY4" fmla="*/ 0 h 1433384"/>
              <a:gd name="connsiteX5" fmla="*/ 1096916 w 1642200"/>
              <a:gd name="connsiteY5" fmla="*/ 0 h 1433384"/>
              <a:gd name="connsiteX6" fmla="*/ 1427124 w 1642200"/>
              <a:gd name="connsiteY6" fmla="*/ 0 h 1433384"/>
              <a:gd name="connsiteX7" fmla="*/ 1427125 w 1642200"/>
              <a:gd name="connsiteY7" fmla="*/ 3 h 1433384"/>
              <a:gd name="connsiteX8" fmla="*/ 1414502 w 1642200"/>
              <a:gd name="connsiteY8" fmla="*/ 3 h 1433384"/>
              <a:gd name="connsiteX9" fmla="*/ 1024515 w 1642200"/>
              <a:gd name="connsiteY9" fmla="*/ 3 h 1433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2200" h="1433384">
                <a:moveTo>
                  <a:pt x="1642200" y="1433384"/>
                </a:moveTo>
                <a:lnTo>
                  <a:pt x="947895" y="1433384"/>
                </a:lnTo>
                <a:lnTo>
                  <a:pt x="617687" y="1433384"/>
                </a:lnTo>
                <a:lnTo>
                  <a:pt x="0" y="0"/>
                </a:lnTo>
                <a:lnTo>
                  <a:pt x="330208" y="0"/>
                </a:lnTo>
                <a:lnTo>
                  <a:pt x="1096916" y="0"/>
                </a:lnTo>
                <a:lnTo>
                  <a:pt x="1427124" y="0"/>
                </a:lnTo>
                <a:lnTo>
                  <a:pt x="1427125" y="3"/>
                </a:lnTo>
                <a:lnTo>
                  <a:pt x="1414502" y="3"/>
                </a:lnTo>
                <a:lnTo>
                  <a:pt x="1024515" y="3"/>
                </a:lnTo>
                <a:close/>
              </a:path>
            </a:pathLst>
          </a:custGeom>
          <a:solidFill>
            <a:schemeClr val="accent1"/>
          </a:solidFill>
          <a:ln w="6329" cap="flat">
            <a:noFill/>
            <a:prstDash val="solid"/>
            <a:miter/>
          </a:ln>
        </p:spPr>
        <p:txBody>
          <a:bodyPr rtlCol="0" anchor="ctr"/>
          <a:lstStyle/>
          <a:p>
            <a:endParaRPr lang="en-US">
              <a:latin typeface="Arial" panose="020B0604020202020204" pitchFamily="34" charset="0"/>
              <a:cs typeface="Arial" panose="020B0604020202020204" pitchFamily="34" charset="0"/>
            </a:endParaRPr>
          </a:p>
        </p:txBody>
      </p:sp>
      <p:sp>
        <p:nvSpPr>
          <p:cNvPr id="6" name="Marcador de contenido 5">
            <a:extLst>
              <a:ext uri="{FF2B5EF4-FFF2-40B4-BE49-F238E27FC236}">
                <a16:creationId xmlns:a16="http://schemas.microsoft.com/office/drawing/2014/main" id="{B99412D2-75D3-CD42-6BD6-B84F4BDA5699}"/>
              </a:ext>
            </a:extLst>
          </p:cNvPr>
          <p:cNvSpPr>
            <a:spLocks noGrp="1"/>
          </p:cNvSpPr>
          <p:nvPr>
            <p:ph sz="quarter" idx="17"/>
          </p:nvPr>
        </p:nvSpPr>
        <p:spPr>
          <a:xfrm>
            <a:off x="750888" y="171450"/>
            <a:ext cx="2743200" cy="5632450"/>
          </a:xfrm>
          <a:prstGeom prst="rect">
            <a:avLst/>
          </a:prstGeom>
        </p:spPr>
        <p:txBody>
          <a:bodyPr/>
          <a:lstStyle>
            <a:lvl1pPr>
              <a:defRPr sz="20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contenido 5">
            <a:extLst>
              <a:ext uri="{FF2B5EF4-FFF2-40B4-BE49-F238E27FC236}">
                <a16:creationId xmlns:a16="http://schemas.microsoft.com/office/drawing/2014/main" id="{07FBF0EE-97D2-6A01-F2B5-EC4BEBCD70C5}"/>
              </a:ext>
            </a:extLst>
          </p:cNvPr>
          <p:cNvSpPr>
            <a:spLocks noGrp="1"/>
          </p:cNvSpPr>
          <p:nvPr>
            <p:ph sz="quarter" idx="18"/>
          </p:nvPr>
        </p:nvSpPr>
        <p:spPr>
          <a:xfrm>
            <a:off x="4185924" y="569269"/>
            <a:ext cx="2743200" cy="5632450"/>
          </a:xfrm>
          <a:prstGeom prst="rect">
            <a:avLst/>
          </a:prstGeom>
        </p:spPr>
        <p:txBody>
          <a:bodyPr/>
          <a:lstStyle>
            <a:lvl1pPr>
              <a:defRPr sz="2000">
                <a:solidFill>
                  <a:schemeClr val="bg1"/>
                </a:solidFill>
                <a:latin typeface="Arial" panose="020B0604020202020204" pitchFamily="34" charset="0"/>
                <a:cs typeface="Arial" panose="020B0604020202020204" pitchFamily="34" charset="0"/>
              </a:defRPr>
            </a:lvl1pPr>
            <a:lvl2pPr>
              <a:defRPr sz="2000">
                <a:solidFill>
                  <a:schemeClr val="bg1"/>
                </a:solidFill>
                <a:latin typeface="Arial" panose="020B0604020202020204" pitchFamily="34" charset="0"/>
                <a:cs typeface="Arial" panose="020B0604020202020204" pitchFamily="34" charset="0"/>
              </a:defRPr>
            </a:lvl2pPr>
            <a:lvl3pPr>
              <a:defRPr sz="2000">
                <a:solidFill>
                  <a:schemeClr val="bg1"/>
                </a:solidFill>
                <a:latin typeface="Arial" panose="020B0604020202020204" pitchFamily="34" charset="0"/>
                <a:cs typeface="Arial" panose="020B0604020202020204" pitchFamily="34" charset="0"/>
              </a:defRPr>
            </a:lvl3pPr>
            <a:lvl4pPr>
              <a:defRPr sz="2000">
                <a:solidFill>
                  <a:schemeClr val="bg1"/>
                </a:solidFill>
                <a:latin typeface="Arial" panose="020B0604020202020204" pitchFamily="34" charset="0"/>
                <a:cs typeface="Arial" panose="020B0604020202020204" pitchFamily="34" charset="0"/>
              </a:defRPr>
            </a:lvl4pPr>
            <a:lvl5pPr>
              <a:defRPr sz="2000">
                <a:solidFill>
                  <a:schemeClr val="bg1"/>
                </a:solidFill>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9" name="Marcador de contenido 5">
            <a:extLst>
              <a:ext uri="{FF2B5EF4-FFF2-40B4-BE49-F238E27FC236}">
                <a16:creationId xmlns:a16="http://schemas.microsoft.com/office/drawing/2014/main" id="{3CB6EE52-44E0-6124-939E-46C19511197B}"/>
              </a:ext>
            </a:extLst>
          </p:cNvPr>
          <p:cNvSpPr>
            <a:spLocks noGrp="1"/>
          </p:cNvSpPr>
          <p:nvPr>
            <p:ph sz="quarter" idx="19"/>
          </p:nvPr>
        </p:nvSpPr>
        <p:spPr>
          <a:xfrm>
            <a:off x="8023085" y="612787"/>
            <a:ext cx="2743200" cy="5632450"/>
          </a:xfrm>
          <a:prstGeom prst="rect">
            <a:avLst/>
          </a:prstGeom>
        </p:spPr>
        <p:txBody>
          <a:bodyPr/>
          <a:lstStyle>
            <a:lvl1pPr>
              <a:defRPr sz="20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Tree>
    <p:extLst>
      <p:ext uri="{BB962C8B-B14F-4D97-AF65-F5344CB8AC3E}">
        <p14:creationId xmlns:p14="http://schemas.microsoft.com/office/powerpoint/2010/main" val="21991521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6" name="Graphic 4">
            <a:extLst>
              <a:ext uri="{FF2B5EF4-FFF2-40B4-BE49-F238E27FC236}">
                <a16:creationId xmlns:a16="http://schemas.microsoft.com/office/drawing/2014/main" id="{13D32138-7D8D-E249-ABB3-E1EADA101D3D}"/>
              </a:ext>
            </a:extLst>
          </p:cNvPr>
          <p:cNvSpPr/>
          <p:nvPr userDrawn="1"/>
        </p:nvSpPr>
        <p:spPr>
          <a:xfrm>
            <a:off x="577287" y="580518"/>
            <a:ext cx="11077904" cy="5696966"/>
          </a:xfrm>
          <a:custGeom>
            <a:avLst/>
            <a:gdLst>
              <a:gd name="connsiteX0" fmla="*/ 2144554 w 7772400"/>
              <a:gd name="connsiteY0" fmla="*/ 382910 h 3997063"/>
              <a:gd name="connsiteX1" fmla="*/ 1761504 w 7772400"/>
              <a:gd name="connsiteY1" fmla="*/ 0 h 3997063"/>
              <a:gd name="connsiteX2" fmla="*/ 0 w 7772400"/>
              <a:gd name="connsiteY2" fmla="*/ 0 h 3997063"/>
              <a:gd name="connsiteX3" fmla="*/ 0 w 7772400"/>
              <a:gd name="connsiteY3" fmla="*/ 3997063 h 3997063"/>
              <a:gd name="connsiteX4" fmla="*/ 7772400 w 7772400"/>
              <a:gd name="connsiteY4" fmla="*/ 3997063 h 3997063"/>
              <a:gd name="connsiteX5" fmla="*/ 7772400 w 7772400"/>
              <a:gd name="connsiteY5" fmla="*/ 382910 h 3997063"/>
              <a:gd name="connsiteX6" fmla="*/ 2144554 w 7772400"/>
              <a:gd name="connsiteY6" fmla="*/ 382910 h 3997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0" h="3997063">
                <a:moveTo>
                  <a:pt x="2144554" y="382910"/>
                </a:moveTo>
                <a:lnTo>
                  <a:pt x="1761504" y="0"/>
                </a:lnTo>
                <a:lnTo>
                  <a:pt x="0" y="0"/>
                </a:lnTo>
                <a:lnTo>
                  <a:pt x="0" y="3997063"/>
                </a:lnTo>
                <a:lnTo>
                  <a:pt x="7772400" y="3997063"/>
                </a:lnTo>
                <a:lnTo>
                  <a:pt x="7772400" y="382910"/>
                </a:lnTo>
                <a:lnTo>
                  <a:pt x="2144554" y="382910"/>
                </a:lnTo>
                <a:close/>
              </a:path>
            </a:pathLst>
          </a:custGeom>
          <a:solidFill>
            <a:schemeClr val="accent1"/>
          </a:solidFill>
          <a:ln w="4493" cap="flat">
            <a:noFill/>
            <a:prstDash val="solid"/>
            <a:miter/>
          </a:ln>
        </p:spPr>
        <p:txBody>
          <a:bodyPr rtlCol="0" anchor="ctr"/>
          <a:lstStyle/>
          <a:p>
            <a:endParaRPr lang="en-US">
              <a:latin typeface="Arial" panose="020B0604020202020204" pitchFamily="34" charset="0"/>
              <a:cs typeface="Arial" panose="020B0604020202020204" pitchFamily="34" charset="0"/>
            </a:endParaRPr>
          </a:p>
        </p:txBody>
      </p:sp>
      <p:sp>
        <p:nvSpPr>
          <p:cNvPr id="3" name="Date Placeholder 2">
            <a:extLst>
              <a:ext uri="{FF2B5EF4-FFF2-40B4-BE49-F238E27FC236}">
                <a16:creationId xmlns:a16="http://schemas.microsoft.com/office/drawing/2014/main" id="{3EE6F7A6-BE6C-F17A-842F-EA84F7BEE45E}"/>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E4737B1-F250-BB44-A787-B38E086CCEE1}" type="datetimeFigureOut">
              <a:rPr lang="en-US" smtClean="0"/>
              <a:pPr/>
              <a:t>8/22/25</a:t>
            </a:fld>
            <a:endParaRPr lang="en-US"/>
          </a:p>
        </p:txBody>
      </p:sp>
      <p:sp>
        <p:nvSpPr>
          <p:cNvPr id="4" name="Footer Placeholder 3">
            <a:extLst>
              <a:ext uri="{FF2B5EF4-FFF2-40B4-BE49-F238E27FC236}">
                <a16:creationId xmlns:a16="http://schemas.microsoft.com/office/drawing/2014/main" id="{1A284B67-7F13-1C33-500C-BDB764D6DC8E}"/>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a:p>
        </p:txBody>
      </p:sp>
      <p:sp>
        <p:nvSpPr>
          <p:cNvPr id="5" name="Slide Number Placeholder 4">
            <a:extLst>
              <a:ext uri="{FF2B5EF4-FFF2-40B4-BE49-F238E27FC236}">
                <a16:creationId xmlns:a16="http://schemas.microsoft.com/office/drawing/2014/main" id="{C59D091C-DABF-07B2-1471-50CBA6033F6A}"/>
              </a:ext>
            </a:extLst>
          </p:cNvPr>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6DDCBD3-5874-3B44-A01E-6B695B606E1D}" type="slidenum">
              <a:rPr lang="en-US" smtClean="0"/>
              <a:pPr/>
              <a:t>‹Nº›</a:t>
            </a:fld>
            <a:endParaRPr lang="en-US"/>
          </a:p>
        </p:txBody>
      </p:sp>
      <p:sp>
        <p:nvSpPr>
          <p:cNvPr id="8" name="Picture Placeholder 6">
            <a:extLst>
              <a:ext uri="{FF2B5EF4-FFF2-40B4-BE49-F238E27FC236}">
                <a16:creationId xmlns:a16="http://schemas.microsoft.com/office/drawing/2014/main" id="{61D56D6E-B476-D3FF-B00B-5475E7ABB76C}"/>
              </a:ext>
            </a:extLst>
          </p:cNvPr>
          <p:cNvSpPr>
            <a:spLocks noGrp="1"/>
          </p:cNvSpPr>
          <p:nvPr>
            <p:ph type="pic" sz="quarter" idx="16"/>
          </p:nvPr>
        </p:nvSpPr>
        <p:spPr>
          <a:xfrm>
            <a:off x="6878240" y="1143001"/>
            <a:ext cx="4776951" cy="5134483"/>
          </a:xfrm>
          <a:prstGeom prst="rect">
            <a:avLst/>
          </a:prstGeom>
        </p:spPr>
        <p:txBody>
          <a:bodyPr anchor="ct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2" name="Título 1">
            <a:extLst>
              <a:ext uri="{FF2B5EF4-FFF2-40B4-BE49-F238E27FC236}">
                <a16:creationId xmlns:a16="http://schemas.microsoft.com/office/drawing/2014/main" id="{E88B5E7E-16A0-BD37-1EA2-DC52FC79E961}"/>
              </a:ext>
            </a:extLst>
          </p:cNvPr>
          <p:cNvSpPr>
            <a:spLocks noGrp="1"/>
          </p:cNvSpPr>
          <p:nvPr>
            <p:ph type="title"/>
          </p:nvPr>
        </p:nvSpPr>
        <p:spPr>
          <a:xfrm>
            <a:off x="1099113" y="1732198"/>
            <a:ext cx="4523089" cy="4197822"/>
          </a:xfrm>
          <a:prstGeom prst="rect">
            <a:avLst/>
          </a:prstGeom>
        </p:spPr>
        <p:txBody>
          <a:bodyPr/>
          <a:lstStyle>
            <a:lvl1pPr>
              <a:defRPr>
                <a:latin typeface="Arial" panose="020B0604020202020204" pitchFamily="34" charset="0"/>
                <a:cs typeface="Arial" panose="020B0604020202020204" pitchFamily="34" charset="0"/>
              </a:defRPr>
            </a:lvl1pPr>
          </a:lstStyle>
          <a:p>
            <a:r>
              <a:rPr lang="es-ES"/>
              <a:t>Haga clic para modificar el estilo de título del patrón</a:t>
            </a:r>
            <a:endParaRPr lang="es-CO"/>
          </a:p>
        </p:txBody>
      </p:sp>
      <p:sp>
        <p:nvSpPr>
          <p:cNvPr id="7" name="Rectángulo 6">
            <a:extLst>
              <a:ext uri="{FF2B5EF4-FFF2-40B4-BE49-F238E27FC236}">
                <a16:creationId xmlns:a16="http://schemas.microsoft.com/office/drawing/2014/main" id="{D6AC4384-B781-1C94-3F26-E74CF46FC418}"/>
              </a:ext>
            </a:extLst>
          </p:cNvPr>
          <p:cNvSpPr/>
          <p:nvPr userDrawn="1"/>
        </p:nvSpPr>
        <p:spPr>
          <a:xfrm>
            <a:off x="0" y="0"/>
            <a:ext cx="1099113" cy="832513"/>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latin typeface="Arial" panose="020B0604020202020204" pitchFamily="34" charset="0"/>
              <a:cs typeface="Arial" panose="020B0604020202020204" pitchFamily="34" charset="0"/>
            </a:endParaRPr>
          </a:p>
        </p:txBody>
      </p:sp>
      <p:pic>
        <p:nvPicPr>
          <p:cNvPr id="9" name="Gráfico 8">
            <a:extLst>
              <a:ext uri="{FF2B5EF4-FFF2-40B4-BE49-F238E27FC236}">
                <a16:creationId xmlns:a16="http://schemas.microsoft.com/office/drawing/2014/main" id="{DA7E9297-9F5C-E8A2-FF8D-3751AF95CF0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1443" y="136526"/>
            <a:ext cx="649593" cy="544512"/>
          </a:xfrm>
          <a:prstGeom prst="rect">
            <a:avLst/>
          </a:prstGeom>
        </p:spPr>
      </p:pic>
    </p:spTree>
    <p:extLst>
      <p:ext uri="{BB962C8B-B14F-4D97-AF65-F5344CB8AC3E}">
        <p14:creationId xmlns:p14="http://schemas.microsoft.com/office/powerpoint/2010/main" val="6760743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B610BF0-59B0-E82C-078E-C94FDA3C3620}"/>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 name="Date Placeholder 2">
            <a:extLst>
              <a:ext uri="{FF2B5EF4-FFF2-40B4-BE49-F238E27FC236}">
                <a16:creationId xmlns:a16="http://schemas.microsoft.com/office/drawing/2014/main" id="{ED9323A5-6E3A-AFDE-49C3-7E7CA35C925B}"/>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E4737B1-F250-BB44-A787-B38E086CCEE1}" type="datetimeFigureOut">
              <a:rPr lang="en-US" smtClean="0"/>
              <a:pPr/>
              <a:t>8/22/25</a:t>
            </a:fld>
            <a:endParaRPr lang="en-US"/>
          </a:p>
        </p:txBody>
      </p:sp>
      <p:sp>
        <p:nvSpPr>
          <p:cNvPr id="4" name="Footer Placeholder 3">
            <a:extLst>
              <a:ext uri="{FF2B5EF4-FFF2-40B4-BE49-F238E27FC236}">
                <a16:creationId xmlns:a16="http://schemas.microsoft.com/office/drawing/2014/main" id="{6DE87018-B5C5-E753-ED2B-B8BCC8C3621A}"/>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a:p>
        </p:txBody>
      </p:sp>
      <p:sp>
        <p:nvSpPr>
          <p:cNvPr id="5" name="Slide Number Placeholder 4">
            <a:extLst>
              <a:ext uri="{FF2B5EF4-FFF2-40B4-BE49-F238E27FC236}">
                <a16:creationId xmlns:a16="http://schemas.microsoft.com/office/drawing/2014/main" id="{B09EC15E-6F92-52C6-6D54-EEF91FBE86A3}"/>
              </a:ext>
            </a:extLst>
          </p:cNvPr>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6DDCBD3-5874-3B44-A01E-6B695B606E1D}" type="slidenum">
              <a:rPr lang="en-US" smtClean="0"/>
              <a:pPr/>
              <a:t>‹Nº›</a:t>
            </a:fld>
            <a:endParaRPr lang="en-US"/>
          </a:p>
        </p:txBody>
      </p:sp>
      <p:sp>
        <p:nvSpPr>
          <p:cNvPr id="10" name="Picture Placeholder 6">
            <a:extLst>
              <a:ext uri="{FF2B5EF4-FFF2-40B4-BE49-F238E27FC236}">
                <a16:creationId xmlns:a16="http://schemas.microsoft.com/office/drawing/2014/main" id="{0355B048-F5E6-D36A-52A0-F8A599242530}"/>
              </a:ext>
            </a:extLst>
          </p:cNvPr>
          <p:cNvSpPr>
            <a:spLocks noGrp="1"/>
          </p:cNvSpPr>
          <p:nvPr>
            <p:ph type="pic" sz="quarter" idx="16"/>
          </p:nvPr>
        </p:nvSpPr>
        <p:spPr>
          <a:xfrm>
            <a:off x="1282011" y="518997"/>
            <a:ext cx="3330719" cy="3398094"/>
          </a:xfrm>
          <a:prstGeom prst="rect">
            <a:avLst/>
          </a:prstGeom>
        </p:spPr>
        <p:txBody>
          <a:bodyPr anchor="ct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11" name="Picture Placeholder 6">
            <a:extLst>
              <a:ext uri="{FF2B5EF4-FFF2-40B4-BE49-F238E27FC236}">
                <a16:creationId xmlns:a16="http://schemas.microsoft.com/office/drawing/2014/main" id="{35534CC7-4689-FF78-CB26-89222133CAC8}"/>
              </a:ext>
            </a:extLst>
          </p:cNvPr>
          <p:cNvSpPr>
            <a:spLocks noGrp="1"/>
          </p:cNvSpPr>
          <p:nvPr>
            <p:ph type="pic" sz="quarter" idx="17"/>
          </p:nvPr>
        </p:nvSpPr>
        <p:spPr>
          <a:xfrm>
            <a:off x="1282011" y="4229066"/>
            <a:ext cx="3330719" cy="2628934"/>
          </a:xfrm>
          <a:prstGeom prst="rect">
            <a:avLst/>
          </a:prstGeom>
        </p:spPr>
        <p:txBody>
          <a:bodyPr anchor="ct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7" name="Marcador de texto 6">
            <a:extLst>
              <a:ext uri="{FF2B5EF4-FFF2-40B4-BE49-F238E27FC236}">
                <a16:creationId xmlns:a16="http://schemas.microsoft.com/office/drawing/2014/main" id="{61B577DB-21BB-B8D2-1A5F-9F8B80022617}"/>
              </a:ext>
            </a:extLst>
          </p:cNvPr>
          <p:cNvSpPr>
            <a:spLocks noGrp="1"/>
          </p:cNvSpPr>
          <p:nvPr>
            <p:ph type="body" sz="quarter" idx="18"/>
          </p:nvPr>
        </p:nvSpPr>
        <p:spPr>
          <a:xfrm>
            <a:off x="5821363" y="2317687"/>
            <a:ext cx="5532437" cy="390213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8" name="Título 7">
            <a:extLst>
              <a:ext uri="{FF2B5EF4-FFF2-40B4-BE49-F238E27FC236}">
                <a16:creationId xmlns:a16="http://schemas.microsoft.com/office/drawing/2014/main" id="{FD3500FD-896E-58F8-8F52-8F62CD596A63}"/>
              </a:ext>
            </a:extLst>
          </p:cNvPr>
          <p:cNvSpPr>
            <a:spLocks noGrp="1"/>
          </p:cNvSpPr>
          <p:nvPr>
            <p:ph type="title" hasCustomPrompt="1"/>
          </p:nvPr>
        </p:nvSpPr>
        <p:spPr>
          <a:xfrm>
            <a:off x="5821363" y="518997"/>
            <a:ext cx="5532437" cy="1325563"/>
          </a:xfrm>
          <a:prstGeom prst="rect">
            <a:avLst/>
          </a:prstGeom>
        </p:spPr>
        <p:txBody>
          <a:bodyPr/>
          <a:lstStyle>
            <a:lvl1pPr algn="ctr">
              <a:defRPr sz="6000">
                <a:latin typeface="Arial" panose="020B0604020202020204" pitchFamily="34" charset="0"/>
                <a:cs typeface="Arial" panose="020B0604020202020204" pitchFamily="34" charset="0"/>
              </a:defRPr>
            </a:lvl1pPr>
          </a:lstStyle>
          <a:p>
            <a:r>
              <a:rPr lang="es-ES"/>
              <a:t>GRACIAS</a:t>
            </a:r>
            <a:endParaRPr lang="es-CO"/>
          </a:p>
        </p:txBody>
      </p:sp>
    </p:spTree>
    <p:extLst>
      <p:ext uri="{BB962C8B-B14F-4D97-AF65-F5344CB8AC3E}">
        <p14:creationId xmlns:p14="http://schemas.microsoft.com/office/powerpoint/2010/main" val="541555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97C793E-2894-9705-20D1-73DE6D557D93}"/>
              </a:ext>
            </a:extLst>
          </p:cNvPr>
          <p:cNvSpPr>
            <a:spLocks noGrp="1"/>
          </p:cNvSpPr>
          <p:nvPr>
            <p:ph type="pic" sz="quarter" idx="13"/>
          </p:nvPr>
        </p:nvSpPr>
        <p:spPr>
          <a:xfrm>
            <a:off x="1057836" y="797694"/>
            <a:ext cx="3767851" cy="5268346"/>
          </a:xfrm>
          <a:custGeom>
            <a:avLst/>
            <a:gdLst>
              <a:gd name="connsiteX0" fmla="*/ 3767851 w 3767851"/>
              <a:gd name="connsiteY0" fmla="*/ 0 h 5268346"/>
              <a:gd name="connsiteX1" fmla="*/ 3767851 w 3767851"/>
              <a:gd name="connsiteY1" fmla="*/ 4686409 h 5268346"/>
              <a:gd name="connsiteX2" fmla="*/ 0 w 3767851"/>
              <a:gd name="connsiteY2" fmla="*/ 5268346 h 5268346"/>
              <a:gd name="connsiteX3" fmla="*/ 0 w 3767851"/>
              <a:gd name="connsiteY3" fmla="*/ 582004 h 5268346"/>
            </a:gdLst>
            <a:ahLst/>
            <a:cxnLst>
              <a:cxn ang="0">
                <a:pos x="connsiteX0" y="connsiteY0"/>
              </a:cxn>
              <a:cxn ang="0">
                <a:pos x="connsiteX1" y="connsiteY1"/>
              </a:cxn>
              <a:cxn ang="0">
                <a:pos x="connsiteX2" y="connsiteY2"/>
              </a:cxn>
              <a:cxn ang="0">
                <a:pos x="connsiteX3" y="connsiteY3"/>
              </a:cxn>
            </a:cxnLst>
            <a:rect l="l" t="t" r="r" b="b"/>
            <a:pathLst>
              <a:path w="3767851" h="5268346">
                <a:moveTo>
                  <a:pt x="3767851" y="0"/>
                </a:moveTo>
                <a:lnTo>
                  <a:pt x="3767851" y="4686409"/>
                </a:lnTo>
                <a:lnTo>
                  <a:pt x="0" y="5268346"/>
                </a:lnTo>
                <a:lnTo>
                  <a:pt x="0" y="582004"/>
                </a:lnTo>
                <a:close/>
              </a:path>
            </a:pathLst>
          </a:custGeom>
        </p:spPr>
        <p:txBody>
          <a:bodyPr wrap="square" anchor="ctr">
            <a:noAutofit/>
          </a:bodyP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6" name="Marcador de contenido 5">
            <a:extLst>
              <a:ext uri="{FF2B5EF4-FFF2-40B4-BE49-F238E27FC236}">
                <a16:creationId xmlns:a16="http://schemas.microsoft.com/office/drawing/2014/main" id="{841CD321-DF61-1530-390F-A6C17A11D3F2}"/>
              </a:ext>
            </a:extLst>
          </p:cNvPr>
          <p:cNvSpPr>
            <a:spLocks noGrp="1"/>
          </p:cNvSpPr>
          <p:nvPr>
            <p:ph sz="quarter" idx="14"/>
          </p:nvPr>
        </p:nvSpPr>
        <p:spPr>
          <a:xfrm>
            <a:off x="6096000" y="1919334"/>
            <a:ext cx="4414838" cy="4146705"/>
          </a:xfrm>
          <a:prstGeom prst="rect">
            <a:avLst/>
          </a:prstGeom>
        </p:spPr>
        <p:txBody>
          <a:bodyPr/>
          <a:lstStyle>
            <a:lvl1pPr>
              <a:defRPr sz="18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Título 6">
            <a:extLst>
              <a:ext uri="{FF2B5EF4-FFF2-40B4-BE49-F238E27FC236}">
                <a16:creationId xmlns:a16="http://schemas.microsoft.com/office/drawing/2014/main" id="{948ED988-F301-EAA9-34BF-3654B648325C}"/>
              </a:ext>
            </a:extLst>
          </p:cNvPr>
          <p:cNvSpPr>
            <a:spLocks noGrp="1"/>
          </p:cNvSpPr>
          <p:nvPr>
            <p:ph type="title"/>
          </p:nvPr>
        </p:nvSpPr>
        <p:spPr>
          <a:xfrm>
            <a:off x="6096000" y="546196"/>
            <a:ext cx="4526498" cy="1065322"/>
          </a:xfrm>
          <a:prstGeom prst="rect">
            <a:avLst/>
          </a:prstGeom>
        </p:spPr>
        <p:txBody>
          <a:bodyPr/>
          <a:lstStyle>
            <a:lvl1pPr>
              <a:defRPr sz="3200">
                <a:latin typeface="Arial" panose="020B0604020202020204" pitchFamily="34" charset="0"/>
                <a:cs typeface="Arial" panose="020B0604020202020204" pitchFamily="34" charset="0"/>
              </a:defRPr>
            </a:lvl1pPr>
          </a:lstStyle>
          <a:p>
            <a:r>
              <a:rPr lang="es-ES"/>
              <a:t>Haga clic para modificar el estilo de título del patrón</a:t>
            </a:r>
            <a:endParaRPr lang="es-CO"/>
          </a:p>
        </p:txBody>
      </p:sp>
    </p:spTree>
    <p:extLst>
      <p:ext uri="{BB962C8B-B14F-4D97-AF65-F5344CB8AC3E}">
        <p14:creationId xmlns:p14="http://schemas.microsoft.com/office/powerpoint/2010/main" val="68579236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Picture Placeholder 6">
            <a:extLst>
              <a:ext uri="{FF2B5EF4-FFF2-40B4-BE49-F238E27FC236}">
                <a16:creationId xmlns:a16="http://schemas.microsoft.com/office/drawing/2014/main" id="{AD3D1F7E-34F6-17E0-ED34-50335AAB38EE}"/>
              </a:ext>
            </a:extLst>
          </p:cNvPr>
          <p:cNvSpPr>
            <a:spLocks noGrp="1"/>
          </p:cNvSpPr>
          <p:nvPr>
            <p:ph type="pic" sz="quarter" idx="13"/>
          </p:nvPr>
        </p:nvSpPr>
        <p:spPr>
          <a:xfrm>
            <a:off x="4651375" y="1179513"/>
            <a:ext cx="2386013" cy="4221162"/>
          </a:xfrm>
          <a:prstGeom prst="rect">
            <a:avLst/>
          </a:prstGeom>
        </p:spPr>
        <p:txBody>
          <a:bodyPr anchor="ct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10" name="Marcador de contenido 9">
            <a:extLst>
              <a:ext uri="{FF2B5EF4-FFF2-40B4-BE49-F238E27FC236}">
                <a16:creationId xmlns:a16="http://schemas.microsoft.com/office/drawing/2014/main" id="{40AAC6E9-6CFC-14BF-35AF-C266C8E2C37C}"/>
              </a:ext>
            </a:extLst>
          </p:cNvPr>
          <p:cNvSpPr>
            <a:spLocks noGrp="1"/>
          </p:cNvSpPr>
          <p:nvPr>
            <p:ph sz="quarter" idx="14"/>
          </p:nvPr>
        </p:nvSpPr>
        <p:spPr>
          <a:xfrm>
            <a:off x="561975" y="1249378"/>
            <a:ext cx="3829050" cy="4151297"/>
          </a:xfrm>
          <a:prstGeom prst="rect">
            <a:avLst/>
          </a:prstGeom>
        </p:spPr>
        <p:txBody>
          <a:bodyPr/>
          <a:lstStyle>
            <a:lvl1pPr>
              <a:defRPr sz="18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11" name="Marcador de contenido 9">
            <a:extLst>
              <a:ext uri="{FF2B5EF4-FFF2-40B4-BE49-F238E27FC236}">
                <a16:creationId xmlns:a16="http://schemas.microsoft.com/office/drawing/2014/main" id="{B43C5FD5-3E85-EB4A-D50F-6E255370309B}"/>
              </a:ext>
            </a:extLst>
          </p:cNvPr>
          <p:cNvSpPr>
            <a:spLocks noGrp="1"/>
          </p:cNvSpPr>
          <p:nvPr>
            <p:ph sz="quarter" idx="15"/>
          </p:nvPr>
        </p:nvSpPr>
        <p:spPr>
          <a:xfrm>
            <a:off x="7297738" y="1249377"/>
            <a:ext cx="3829050" cy="4151297"/>
          </a:xfrm>
          <a:prstGeom prst="rect">
            <a:avLst/>
          </a:prstGeom>
        </p:spPr>
        <p:txBody>
          <a:bodyPr/>
          <a:lstStyle>
            <a:lvl1pPr>
              <a:defRPr sz="18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12" name="Título 11">
            <a:extLst>
              <a:ext uri="{FF2B5EF4-FFF2-40B4-BE49-F238E27FC236}">
                <a16:creationId xmlns:a16="http://schemas.microsoft.com/office/drawing/2014/main" id="{957639FF-7705-32C9-EF10-33051056A374}"/>
              </a:ext>
            </a:extLst>
          </p:cNvPr>
          <p:cNvSpPr>
            <a:spLocks noGrp="1"/>
          </p:cNvSpPr>
          <p:nvPr>
            <p:ph type="title"/>
          </p:nvPr>
        </p:nvSpPr>
        <p:spPr>
          <a:xfrm>
            <a:off x="561974" y="337965"/>
            <a:ext cx="10564813" cy="639809"/>
          </a:xfrm>
          <a:prstGeom prst="rect">
            <a:avLst/>
          </a:prstGeom>
        </p:spPr>
        <p:txBody>
          <a:bodyPr/>
          <a:lstStyle>
            <a:lvl1pPr>
              <a:defRPr sz="3200">
                <a:latin typeface="Arial" panose="020B0604020202020204" pitchFamily="34" charset="0"/>
                <a:cs typeface="Arial" panose="020B0604020202020204" pitchFamily="34" charset="0"/>
              </a:defRPr>
            </a:lvl1pPr>
          </a:lstStyle>
          <a:p>
            <a:r>
              <a:rPr lang="es-ES" dirty="0"/>
              <a:t>Haga clic para modificar el estilo de título del patrón</a:t>
            </a:r>
            <a:endParaRPr lang="es-CO" dirty="0"/>
          </a:p>
        </p:txBody>
      </p:sp>
    </p:spTree>
    <p:extLst>
      <p:ext uri="{BB962C8B-B14F-4D97-AF65-F5344CB8AC3E}">
        <p14:creationId xmlns:p14="http://schemas.microsoft.com/office/powerpoint/2010/main" val="217000865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65A980F-2F2C-FC74-8611-0E115307A6AC}"/>
              </a:ext>
            </a:extLst>
          </p:cNvPr>
          <p:cNvSpPr>
            <a:spLocks noGrp="1"/>
          </p:cNvSpPr>
          <p:nvPr>
            <p:ph type="pic" sz="quarter" idx="14"/>
          </p:nvPr>
        </p:nvSpPr>
        <p:spPr>
          <a:xfrm>
            <a:off x="8696739" y="1901810"/>
            <a:ext cx="2297928" cy="3041196"/>
          </a:xfrm>
          <a:custGeom>
            <a:avLst/>
            <a:gdLst>
              <a:gd name="connsiteX0" fmla="*/ 483240 w 2297928"/>
              <a:gd name="connsiteY0" fmla="*/ 0 h 3041196"/>
              <a:gd name="connsiteX1" fmla="*/ 2297928 w 2297928"/>
              <a:gd name="connsiteY1" fmla="*/ 0 h 3041196"/>
              <a:gd name="connsiteX2" fmla="*/ 1814621 w 2297928"/>
              <a:gd name="connsiteY2" fmla="*/ 3041196 h 3041196"/>
              <a:gd name="connsiteX3" fmla="*/ 0 w 2297928"/>
              <a:gd name="connsiteY3" fmla="*/ 3041196 h 3041196"/>
            </a:gdLst>
            <a:ahLst/>
            <a:cxnLst>
              <a:cxn ang="0">
                <a:pos x="connsiteX0" y="connsiteY0"/>
              </a:cxn>
              <a:cxn ang="0">
                <a:pos x="connsiteX1" y="connsiteY1"/>
              </a:cxn>
              <a:cxn ang="0">
                <a:pos x="connsiteX2" y="connsiteY2"/>
              </a:cxn>
              <a:cxn ang="0">
                <a:pos x="connsiteX3" y="connsiteY3"/>
              </a:cxn>
            </a:cxnLst>
            <a:rect l="l" t="t" r="r" b="b"/>
            <a:pathLst>
              <a:path w="2297928" h="3041196">
                <a:moveTo>
                  <a:pt x="483240" y="0"/>
                </a:moveTo>
                <a:lnTo>
                  <a:pt x="2297928" y="0"/>
                </a:lnTo>
                <a:lnTo>
                  <a:pt x="1814621" y="3041196"/>
                </a:lnTo>
                <a:lnTo>
                  <a:pt x="0" y="3041196"/>
                </a:lnTo>
                <a:close/>
              </a:path>
            </a:pathLst>
          </a:custGeom>
        </p:spPr>
        <p:txBody>
          <a:bodyPr wrap="square" anchor="ctr">
            <a:noAutofit/>
          </a:bodyP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8" name="Picture Placeholder 7">
            <a:extLst>
              <a:ext uri="{FF2B5EF4-FFF2-40B4-BE49-F238E27FC236}">
                <a16:creationId xmlns:a16="http://schemas.microsoft.com/office/drawing/2014/main" id="{A7CD6EC2-6ACA-2073-6D76-DA036D418869}"/>
              </a:ext>
            </a:extLst>
          </p:cNvPr>
          <p:cNvSpPr>
            <a:spLocks noGrp="1"/>
          </p:cNvSpPr>
          <p:nvPr>
            <p:ph type="pic" sz="quarter" idx="13"/>
          </p:nvPr>
        </p:nvSpPr>
        <p:spPr>
          <a:xfrm>
            <a:off x="5391317" y="1080656"/>
            <a:ext cx="3538739" cy="4683507"/>
          </a:xfrm>
          <a:custGeom>
            <a:avLst/>
            <a:gdLst>
              <a:gd name="connsiteX0" fmla="*/ 744191 w 3538739"/>
              <a:gd name="connsiteY0" fmla="*/ 0 h 4683507"/>
              <a:gd name="connsiteX1" fmla="*/ 3538739 w 3538739"/>
              <a:gd name="connsiteY1" fmla="*/ 0 h 4683507"/>
              <a:gd name="connsiteX2" fmla="*/ 2794548 w 3538739"/>
              <a:gd name="connsiteY2" fmla="*/ 4683507 h 4683507"/>
              <a:gd name="connsiteX3" fmla="*/ 0 w 3538739"/>
              <a:gd name="connsiteY3" fmla="*/ 4683507 h 4683507"/>
            </a:gdLst>
            <a:ahLst/>
            <a:cxnLst>
              <a:cxn ang="0">
                <a:pos x="connsiteX0" y="connsiteY0"/>
              </a:cxn>
              <a:cxn ang="0">
                <a:pos x="connsiteX1" y="connsiteY1"/>
              </a:cxn>
              <a:cxn ang="0">
                <a:pos x="connsiteX2" y="connsiteY2"/>
              </a:cxn>
              <a:cxn ang="0">
                <a:pos x="connsiteX3" y="connsiteY3"/>
              </a:cxn>
            </a:cxnLst>
            <a:rect l="l" t="t" r="r" b="b"/>
            <a:pathLst>
              <a:path w="3538739" h="4683507">
                <a:moveTo>
                  <a:pt x="744191" y="0"/>
                </a:moveTo>
                <a:lnTo>
                  <a:pt x="3538739" y="0"/>
                </a:lnTo>
                <a:lnTo>
                  <a:pt x="2794548" y="4683507"/>
                </a:lnTo>
                <a:lnTo>
                  <a:pt x="0" y="4683507"/>
                </a:lnTo>
                <a:close/>
              </a:path>
            </a:pathLst>
          </a:custGeom>
        </p:spPr>
        <p:txBody>
          <a:bodyPr wrap="square" anchor="ctr">
            <a:noAutofit/>
          </a:bodyP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3" name="Date Placeholder 2">
            <a:extLst>
              <a:ext uri="{FF2B5EF4-FFF2-40B4-BE49-F238E27FC236}">
                <a16:creationId xmlns:a16="http://schemas.microsoft.com/office/drawing/2014/main" id="{F30DC984-0C32-2E63-56A0-D7D6B6935186}"/>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E4737B1-F250-BB44-A787-B38E086CCEE1}" type="datetimeFigureOut">
              <a:rPr lang="en-US" smtClean="0"/>
              <a:pPr/>
              <a:t>8/22/25</a:t>
            </a:fld>
            <a:endParaRPr lang="en-US"/>
          </a:p>
        </p:txBody>
      </p:sp>
      <p:sp>
        <p:nvSpPr>
          <p:cNvPr id="4" name="Footer Placeholder 3">
            <a:extLst>
              <a:ext uri="{FF2B5EF4-FFF2-40B4-BE49-F238E27FC236}">
                <a16:creationId xmlns:a16="http://schemas.microsoft.com/office/drawing/2014/main" id="{50BEC7DE-AF3A-3EDE-611D-611915259F1B}"/>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a:p>
        </p:txBody>
      </p:sp>
      <p:sp>
        <p:nvSpPr>
          <p:cNvPr id="5" name="Slide Number Placeholder 4">
            <a:extLst>
              <a:ext uri="{FF2B5EF4-FFF2-40B4-BE49-F238E27FC236}">
                <a16:creationId xmlns:a16="http://schemas.microsoft.com/office/drawing/2014/main" id="{E724A236-3F3A-7583-1C58-8ACBC71A1266}"/>
              </a:ext>
            </a:extLst>
          </p:cNvPr>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6DDCBD3-5874-3B44-A01E-6B695B606E1D}" type="slidenum">
              <a:rPr lang="en-US" smtClean="0"/>
              <a:pPr/>
              <a:t>‹Nº›</a:t>
            </a:fld>
            <a:endParaRPr lang="en-US"/>
          </a:p>
        </p:txBody>
      </p:sp>
      <p:sp>
        <p:nvSpPr>
          <p:cNvPr id="6" name="Marcador de contenido 5">
            <a:extLst>
              <a:ext uri="{FF2B5EF4-FFF2-40B4-BE49-F238E27FC236}">
                <a16:creationId xmlns:a16="http://schemas.microsoft.com/office/drawing/2014/main" id="{507546C6-4DCD-4A40-353C-C08D623C871C}"/>
              </a:ext>
            </a:extLst>
          </p:cNvPr>
          <p:cNvSpPr>
            <a:spLocks noGrp="1"/>
          </p:cNvSpPr>
          <p:nvPr>
            <p:ph sz="quarter" idx="15"/>
          </p:nvPr>
        </p:nvSpPr>
        <p:spPr>
          <a:xfrm>
            <a:off x="687388" y="1080656"/>
            <a:ext cx="4327525" cy="4683557"/>
          </a:xfrm>
          <a:prstGeom prst="rect">
            <a:avLst/>
          </a:prstGeom>
        </p:spPr>
        <p:txBody>
          <a:bodyPr/>
          <a:lstStyle>
            <a:lvl1pPr>
              <a:defRPr sz="20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Título 6">
            <a:extLst>
              <a:ext uri="{FF2B5EF4-FFF2-40B4-BE49-F238E27FC236}">
                <a16:creationId xmlns:a16="http://schemas.microsoft.com/office/drawing/2014/main" id="{25D2DDAA-AC89-FD5D-A523-D41D27B9E931}"/>
              </a:ext>
            </a:extLst>
          </p:cNvPr>
          <p:cNvSpPr>
            <a:spLocks noGrp="1"/>
          </p:cNvSpPr>
          <p:nvPr>
            <p:ph type="title"/>
          </p:nvPr>
        </p:nvSpPr>
        <p:spPr>
          <a:xfrm>
            <a:off x="687388" y="365126"/>
            <a:ext cx="10666412" cy="494954"/>
          </a:xfrm>
          <a:prstGeom prst="rect">
            <a:avLst/>
          </a:prstGeom>
        </p:spPr>
        <p:txBody>
          <a:bodyPr/>
          <a:lstStyle>
            <a:lvl1pPr>
              <a:defRPr sz="3200">
                <a:latin typeface="Arial" panose="020B0604020202020204" pitchFamily="34" charset="0"/>
                <a:cs typeface="Arial" panose="020B0604020202020204" pitchFamily="34" charset="0"/>
              </a:defRPr>
            </a:lvl1pPr>
          </a:lstStyle>
          <a:p>
            <a:r>
              <a:rPr lang="es-ES"/>
              <a:t>Haga clic para modificar el estilo de título del patrón</a:t>
            </a:r>
            <a:endParaRPr lang="es-CO"/>
          </a:p>
        </p:txBody>
      </p:sp>
    </p:spTree>
    <p:extLst>
      <p:ext uri="{BB962C8B-B14F-4D97-AF65-F5344CB8AC3E}">
        <p14:creationId xmlns:p14="http://schemas.microsoft.com/office/powerpoint/2010/main" val="9151728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C560C84-4F85-D824-4BFC-A80D1DCD9121}"/>
              </a:ext>
            </a:extLst>
          </p:cNvPr>
          <p:cNvSpPr>
            <a:spLocks noGrp="1"/>
          </p:cNvSpPr>
          <p:nvPr>
            <p:ph type="pic" sz="quarter" idx="13"/>
          </p:nvPr>
        </p:nvSpPr>
        <p:spPr>
          <a:xfrm>
            <a:off x="892553" y="0"/>
            <a:ext cx="5202495" cy="6858508"/>
          </a:xfrm>
          <a:custGeom>
            <a:avLst/>
            <a:gdLst>
              <a:gd name="connsiteX0" fmla="*/ 0 w 5202495"/>
              <a:gd name="connsiteY0" fmla="*/ 0 h 6858508"/>
              <a:gd name="connsiteX1" fmla="*/ 3869498 w 5202495"/>
              <a:gd name="connsiteY1" fmla="*/ 0 h 6858508"/>
              <a:gd name="connsiteX2" fmla="*/ 5202495 w 5202495"/>
              <a:gd name="connsiteY2" fmla="*/ 3429254 h 6858508"/>
              <a:gd name="connsiteX3" fmla="*/ 3869498 w 5202495"/>
              <a:gd name="connsiteY3" fmla="*/ 6858508 h 6858508"/>
              <a:gd name="connsiteX4" fmla="*/ 0 w 5202495"/>
              <a:gd name="connsiteY4" fmla="*/ 6858508 h 6858508"/>
              <a:gd name="connsiteX5" fmla="*/ 1332997 w 5202495"/>
              <a:gd name="connsiteY5" fmla="*/ 3425828 h 68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02495" h="6858508">
                <a:moveTo>
                  <a:pt x="0" y="0"/>
                </a:moveTo>
                <a:lnTo>
                  <a:pt x="3869498" y="0"/>
                </a:lnTo>
                <a:lnTo>
                  <a:pt x="5202495" y="3429254"/>
                </a:lnTo>
                <a:lnTo>
                  <a:pt x="3869498" y="6858508"/>
                </a:lnTo>
                <a:lnTo>
                  <a:pt x="0" y="6858508"/>
                </a:lnTo>
                <a:lnTo>
                  <a:pt x="1332997" y="3425828"/>
                </a:lnTo>
                <a:close/>
              </a:path>
            </a:pathLst>
          </a:custGeom>
        </p:spPr>
        <p:txBody>
          <a:bodyPr wrap="square" anchor="ctr">
            <a:noAutofit/>
          </a:bodyP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2" name="Título 1">
            <a:extLst>
              <a:ext uri="{FF2B5EF4-FFF2-40B4-BE49-F238E27FC236}">
                <a16:creationId xmlns:a16="http://schemas.microsoft.com/office/drawing/2014/main" id="{62EAF76D-4FC4-53A8-4B2B-6B8E4D43BF24}"/>
              </a:ext>
            </a:extLst>
          </p:cNvPr>
          <p:cNvSpPr>
            <a:spLocks noGrp="1"/>
          </p:cNvSpPr>
          <p:nvPr>
            <p:ph type="title"/>
          </p:nvPr>
        </p:nvSpPr>
        <p:spPr>
          <a:xfrm>
            <a:off x="6343231" y="365125"/>
            <a:ext cx="4517680" cy="1325563"/>
          </a:xfrm>
          <a:prstGeom prst="rect">
            <a:avLst/>
          </a:prstGeom>
        </p:spPr>
        <p:txBody>
          <a:bodyPr/>
          <a:lstStyle>
            <a:lvl1pPr>
              <a:defRPr sz="3200">
                <a:latin typeface="Arial" panose="020B0604020202020204" pitchFamily="34" charset="0"/>
                <a:cs typeface="Arial" panose="020B0604020202020204" pitchFamily="34" charset="0"/>
              </a:defRPr>
            </a:lvl1pPr>
          </a:lstStyle>
          <a:p>
            <a:r>
              <a:rPr lang="es-ES"/>
              <a:t>Haga clic para modificar el estilo de título del patrón</a:t>
            </a:r>
            <a:endParaRPr lang="es-CO"/>
          </a:p>
        </p:txBody>
      </p:sp>
      <p:sp>
        <p:nvSpPr>
          <p:cNvPr id="8" name="Marcador de contenido 7">
            <a:extLst>
              <a:ext uri="{FF2B5EF4-FFF2-40B4-BE49-F238E27FC236}">
                <a16:creationId xmlns:a16="http://schemas.microsoft.com/office/drawing/2014/main" id="{5B30C747-9BB8-B37E-3107-F0E59234EAA4}"/>
              </a:ext>
            </a:extLst>
          </p:cNvPr>
          <p:cNvSpPr>
            <a:spLocks noGrp="1"/>
          </p:cNvSpPr>
          <p:nvPr>
            <p:ph sz="quarter" idx="14"/>
          </p:nvPr>
        </p:nvSpPr>
        <p:spPr>
          <a:xfrm>
            <a:off x="6343231" y="1865014"/>
            <a:ext cx="4517680" cy="4463358"/>
          </a:xfrm>
          <a:prstGeom prst="rect">
            <a:avLst/>
          </a:prstGeom>
        </p:spPr>
        <p:txBody>
          <a:bodyPr/>
          <a:lstStyle>
            <a:lvl1pPr>
              <a:defRPr sz="20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Tree>
    <p:extLst>
      <p:ext uri="{BB962C8B-B14F-4D97-AF65-F5344CB8AC3E}">
        <p14:creationId xmlns:p14="http://schemas.microsoft.com/office/powerpoint/2010/main" val="2311384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9CDB19C-ABDD-D6B3-3589-D7C129E9F1D5}"/>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E4737B1-F250-BB44-A787-B38E086CCEE1}" type="datetimeFigureOut">
              <a:rPr lang="en-US" smtClean="0"/>
              <a:pPr/>
              <a:t>8/22/25</a:t>
            </a:fld>
            <a:endParaRPr lang="en-US"/>
          </a:p>
        </p:txBody>
      </p:sp>
      <p:sp>
        <p:nvSpPr>
          <p:cNvPr id="4" name="Footer Placeholder 3">
            <a:extLst>
              <a:ext uri="{FF2B5EF4-FFF2-40B4-BE49-F238E27FC236}">
                <a16:creationId xmlns:a16="http://schemas.microsoft.com/office/drawing/2014/main" id="{88CC5144-AB2A-1D24-EEC9-35432CF8FBA2}"/>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a:p>
        </p:txBody>
      </p:sp>
      <p:sp>
        <p:nvSpPr>
          <p:cNvPr id="5" name="Slide Number Placeholder 4">
            <a:extLst>
              <a:ext uri="{FF2B5EF4-FFF2-40B4-BE49-F238E27FC236}">
                <a16:creationId xmlns:a16="http://schemas.microsoft.com/office/drawing/2014/main" id="{2DC6C63B-78F1-73D1-E5CD-978492C709A5}"/>
              </a:ext>
            </a:extLst>
          </p:cNvPr>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6DDCBD3-5874-3B44-A01E-6B695B606E1D}" type="slidenum">
              <a:rPr lang="en-US" smtClean="0"/>
              <a:pPr/>
              <a:t>‹Nº›</a:t>
            </a:fld>
            <a:endParaRPr lang="en-US"/>
          </a:p>
        </p:txBody>
      </p:sp>
      <p:sp>
        <p:nvSpPr>
          <p:cNvPr id="2" name="Rectangle 15">
            <a:extLst>
              <a:ext uri="{FF2B5EF4-FFF2-40B4-BE49-F238E27FC236}">
                <a16:creationId xmlns:a16="http://schemas.microsoft.com/office/drawing/2014/main" id="{F3B164F8-D5A0-950E-0371-808C652DD685}"/>
              </a:ext>
            </a:extLst>
          </p:cNvPr>
          <p:cNvSpPr/>
          <p:nvPr userDrawn="1"/>
        </p:nvSpPr>
        <p:spPr>
          <a:xfrm>
            <a:off x="0" y="0"/>
            <a:ext cx="12213051" cy="685799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6" name="Rectangle 8">
            <a:extLst>
              <a:ext uri="{FF2B5EF4-FFF2-40B4-BE49-F238E27FC236}">
                <a16:creationId xmlns:a16="http://schemas.microsoft.com/office/drawing/2014/main" id="{505AC274-E228-5B21-1156-C144CA941726}"/>
              </a:ext>
            </a:extLst>
          </p:cNvPr>
          <p:cNvSpPr/>
          <p:nvPr userDrawn="1"/>
        </p:nvSpPr>
        <p:spPr>
          <a:xfrm>
            <a:off x="1445307" y="3109911"/>
            <a:ext cx="5550870" cy="37480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9" name="Título 8">
            <a:extLst>
              <a:ext uri="{FF2B5EF4-FFF2-40B4-BE49-F238E27FC236}">
                <a16:creationId xmlns:a16="http://schemas.microsoft.com/office/drawing/2014/main" id="{C38D6199-9662-FA15-2CFB-61804507C1D1}"/>
              </a:ext>
            </a:extLst>
          </p:cNvPr>
          <p:cNvSpPr>
            <a:spLocks noGrp="1"/>
          </p:cNvSpPr>
          <p:nvPr>
            <p:ph type="title"/>
          </p:nvPr>
        </p:nvSpPr>
        <p:spPr>
          <a:xfrm>
            <a:off x="838200" y="365126"/>
            <a:ext cx="10515600" cy="504008"/>
          </a:xfrm>
          <a:prstGeom prst="rect">
            <a:avLst/>
          </a:prstGeom>
        </p:spPr>
        <p:txBody>
          <a:bodyPr/>
          <a:lstStyle>
            <a:lvl1pPr>
              <a:defRPr sz="3200">
                <a:solidFill>
                  <a:schemeClr val="bg1"/>
                </a:solidFill>
                <a:latin typeface="Arial" panose="020B0604020202020204" pitchFamily="34" charset="0"/>
                <a:cs typeface="Arial" panose="020B0604020202020204" pitchFamily="34" charset="0"/>
              </a:defRPr>
            </a:lvl1pPr>
          </a:lstStyle>
          <a:p>
            <a:r>
              <a:rPr lang="es-ES"/>
              <a:t>Haga clic para modificar el estilo de título del patrón</a:t>
            </a:r>
            <a:endParaRPr lang="es-CO"/>
          </a:p>
        </p:txBody>
      </p:sp>
      <p:sp>
        <p:nvSpPr>
          <p:cNvPr id="11" name="Marcador de texto 10">
            <a:extLst>
              <a:ext uri="{FF2B5EF4-FFF2-40B4-BE49-F238E27FC236}">
                <a16:creationId xmlns:a16="http://schemas.microsoft.com/office/drawing/2014/main" id="{8CAD4EC7-A97E-FE83-909A-184886EF99E1}"/>
              </a:ext>
            </a:extLst>
          </p:cNvPr>
          <p:cNvSpPr>
            <a:spLocks noGrp="1"/>
          </p:cNvSpPr>
          <p:nvPr>
            <p:ph type="body" sz="quarter" idx="15"/>
          </p:nvPr>
        </p:nvSpPr>
        <p:spPr>
          <a:xfrm>
            <a:off x="1655612" y="3429000"/>
            <a:ext cx="4617911" cy="2897982"/>
          </a:xfrm>
          <a:prstGeom prst="rect">
            <a:avLst/>
          </a:prstGeom>
        </p:spPr>
        <p:txBody>
          <a:bodyPr/>
          <a:lstStyle>
            <a:lvl1pPr>
              <a:defRPr sz="20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13" name="Marcador de texto 12">
            <a:extLst>
              <a:ext uri="{FF2B5EF4-FFF2-40B4-BE49-F238E27FC236}">
                <a16:creationId xmlns:a16="http://schemas.microsoft.com/office/drawing/2014/main" id="{1E643C8E-C0E0-43FD-AA31-2A37E74C46A9}"/>
              </a:ext>
            </a:extLst>
          </p:cNvPr>
          <p:cNvSpPr>
            <a:spLocks noGrp="1"/>
          </p:cNvSpPr>
          <p:nvPr>
            <p:ph type="body" sz="quarter" idx="16"/>
          </p:nvPr>
        </p:nvSpPr>
        <p:spPr>
          <a:xfrm>
            <a:off x="838200" y="1050925"/>
            <a:ext cx="10452100" cy="1739900"/>
          </a:xfrm>
          <a:prstGeom prst="rect">
            <a:avLst/>
          </a:prstGeom>
        </p:spPr>
        <p:txBody>
          <a:bodyPr/>
          <a:lstStyle>
            <a:lvl1pPr>
              <a:defRPr sz="2000">
                <a:solidFill>
                  <a:schemeClr val="bg1"/>
                </a:solidFill>
                <a:latin typeface="Arial" panose="020B0604020202020204" pitchFamily="34" charset="0"/>
                <a:cs typeface="Arial" panose="020B0604020202020204" pitchFamily="34" charset="0"/>
              </a:defRPr>
            </a:lvl1pPr>
            <a:lvl2pPr>
              <a:defRPr sz="1800">
                <a:solidFill>
                  <a:schemeClr val="bg1"/>
                </a:solidFill>
                <a:latin typeface="Arial" panose="020B0604020202020204" pitchFamily="34" charset="0"/>
                <a:cs typeface="Arial" panose="020B0604020202020204" pitchFamily="34" charset="0"/>
              </a:defRPr>
            </a:lvl2pPr>
            <a:lvl3pPr>
              <a:defRPr sz="16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8" name="Picture Placeholder 6">
            <a:extLst>
              <a:ext uri="{FF2B5EF4-FFF2-40B4-BE49-F238E27FC236}">
                <a16:creationId xmlns:a16="http://schemas.microsoft.com/office/drawing/2014/main" id="{01D79175-BA19-5566-A917-20EF547A855E}"/>
              </a:ext>
            </a:extLst>
          </p:cNvPr>
          <p:cNvSpPr>
            <a:spLocks noGrp="1"/>
          </p:cNvSpPr>
          <p:nvPr>
            <p:ph type="pic" sz="quarter" idx="14"/>
          </p:nvPr>
        </p:nvSpPr>
        <p:spPr>
          <a:xfrm>
            <a:off x="6996177" y="3109913"/>
            <a:ext cx="3074221" cy="3748088"/>
          </a:xfrm>
          <a:prstGeom prst="rect">
            <a:avLst/>
          </a:prstGeom>
        </p:spPr>
        <p:txBody>
          <a:bodyPr anchor="ct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Tree>
    <p:extLst>
      <p:ext uri="{BB962C8B-B14F-4D97-AF65-F5344CB8AC3E}">
        <p14:creationId xmlns:p14="http://schemas.microsoft.com/office/powerpoint/2010/main" val="3250892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AF9EFCF-380C-4B1B-5A1F-B771C48FAFC0}"/>
              </a:ext>
            </a:extLst>
          </p:cNvPr>
          <p:cNvSpPr>
            <a:spLocks noGrp="1"/>
          </p:cNvSpPr>
          <p:nvPr>
            <p:ph type="pic" sz="quarter" idx="13"/>
          </p:nvPr>
        </p:nvSpPr>
        <p:spPr>
          <a:xfrm>
            <a:off x="1404730" y="1020420"/>
            <a:ext cx="4187688" cy="4861298"/>
          </a:xfrm>
          <a:custGeom>
            <a:avLst/>
            <a:gdLst>
              <a:gd name="connsiteX0" fmla="*/ 0 w 4187688"/>
              <a:gd name="connsiteY0" fmla="*/ 0 h 4861298"/>
              <a:gd name="connsiteX1" fmla="*/ 4187688 w 4187688"/>
              <a:gd name="connsiteY1" fmla="*/ 0 h 4861298"/>
              <a:gd name="connsiteX2" fmla="*/ 4187688 w 4187688"/>
              <a:gd name="connsiteY2" fmla="*/ 4242249 h 4861298"/>
              <a:gd name="connsiteX3" fmla="*/ 0 w 4187688"/>
              <a:gd name="connsiteY3" fmla="*/ 4861298 h 4861298"/>
            </a:gdLst>
            <a:ahLst/>
            <a:cxnLst>
              <a:cxn ang="0">
                <a:pos x="connsiteX0" y="connsiteY0"/>
              </a:cxn>
              <a:cxn ang="0">
                <a:pos x="connsiteX1" y="connsiteY1"/>
              </a:cxn>
              <a:cxn ang="0">
                <a:pos x="connsiteX2" y="connsiteY2"/>
              </a:cxn>
              <a:cxn ang="0">
                <a:pos x="connsiteX3" y="connsiteY3"/>
              </a:cxn>
            </a:cxnLst>
            <a:rect l="l" t="t" r="r" b="b"/>
            <a:pathLst>
              <a:path w="4187688" h="4861298">
                <a:moveTo>
                  <a:pt x="0" y="0"/>
                </a:moveTo>
                <a:lnTo>
                  <a:pt x="4187688" y="0"/>
                </a:lnTo>
                <a:lnTo>
                  <a:pt x="4187688" y="4242249"/>
                </a:lnTo>
                <a:lnTo>
                  <a:pt x="0" y="4861298"/>
                </a:lnTo>
                <a:close/>
              </a:path>
            </a:pathLst>
          </a:custGeom>
        </p:spPr>
        <p:txBody>
          <a:bodyPr wrap="square" anchor="ctr">
            <a:noAutofit/>
          </a:bodyP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3" name="Date Placeholder 2">
            <a:extLst>
              <a:ext uri="{FF2B5EF4-FFF2-40B4-BE49-F238E27FC236}">
                <a16:creationId xmlns:a16="http://schemas.microsoft.com/office/drawing/2014/main" id="{58488CBE-095F-BC1D-0B6D-FA55E6F30FED}"/>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E4737B1-F250-BB44-A787-B38E086CCEE1}" type="datetimeFigureOut">
              <a:rPr lang="en-US" smtClean="0"/>
              <a:pPr/>
              <a:t>8/22/25</a:t>
            </a:fld>
            <a:endParaRPr lang="en-US"/>
          </a:p>
        </p:txBody>
      </p:sp>
      <p:sp>
        <p:nvSpPr>
          <p:cNvPr id="4" name="Footer Placeholder 3">
            <a:extLst>
              <a:ext uri="{FF2B5EF4-FFF2-40B4-BE49-F238E27FC236}">
                <a16:creationId xmlns:a16="http://schemas.microsoft.com/office/drawing/2014/main" id="{89257C72-5E4D-2DC3-6110-300229A41470}"/>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a:p>
        </p:txBody>
      </p:sp>
      <p:sp>
        <p:nvSpPr>
          <p:cNvPr id="5" name="Slide Number Placeholder 4">
            <a:extLst>
              <a:ext uri="{FF2B5EF4-FFF2-40B4-BE49-F238E27FC236}">
                <a16:creationId xmlns:a16="http://schemas.microsoft.com/office/drawing/2014/main" id="{E471100E-919E-C419-6180-B8F97515BD38}"/>
              </a:ext>
            </a:extLst>
          </p:cNvPr>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6DDCBD3-5874-3B44-A01E-6B695B606E1D}" type="slidenum">
              <a:rPr lang="en-US" smtClean="0"/>
              <a:pPr/>
              <a:t>‹Nº›</a:t>
            </a:fld>
            <a:endParaRPr lang="en-US"/>
          </a:p>
        </p:txBody>
      </p:sp>
      <p:sp>
        <p:nvSpPr>
          <p:cNvPr id="6" name="Marcador de contenido 5">
            <a:extLst>
              <a:ext uri="{FF2B5EF4-FFF2-40B4-BE49-F238E27FC236}">
                <a16:creationId xmlns:a16="http://schemas.microsoft.com/office/drawing/2014/main" id="{31B4F382-9580-E0F9-770D-2AC9BF52EA7B}"/>
              </a:ext>
            </a:extLst>
          </p:cNvPr>
          <p:cNvSpPr>
            <a:spLocks noGrp="1"/>
          </p:cNvSpPr>
          <p:nvPr>
            <p:ph sz="quarter" idx="14"/>
          </p:nvPr>
        </p:nvSpPr>
        <p:spPr>
          <a:xfrm>
            <a:off x="6096000" y="1020763"/>
            <a:ext cx="4913313" cy="4438650"/>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Tree>
    <p:extLst>
      <p:ext uri="{BB962C8B-B14F-4D97-AF65-F5344CB8AC3E}">
        <p14:creationId xmlns:p14="http://schemas.microsoft.com/office/powerpoint/2010/main" val="2511608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1FE82B5-AB74-1298-36A2-F8796C0512B3}"/>
              </a:ext>
            </a:extLst>
          </p:cNvPr>
          <p:cNvSpPr/>
          <p:nvPr userDrawn="1"/>
        </p:nvSpPr>
        <p:spPr>
          <a:xfrm>
            <a:off x="0" y="0"/>
            <a:ext cx="12192000" cy="685635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pSp>
        <p:nvGrpSpPr>
          <p:cNvPr id="21" name="Graphic 19">
            <a:extLst>
              <a:ext uri="{FF2B5EF4-FFF2-40B4-BE49-F238E27FC236}">
                <a16:creationId xmlns:a16="http://schemas.microsoft.com/office/drawing/2014/main" id="{FCB27069-B8A5-8142-B1DA-068C15A2373E}"/>
              </a:ext>
            </a:extLst>
          </p:cNvPr>
          <p:cNvGrpSpPr/>
          <p:nvPr userDrawn="1"/>
        </p:nvGrpSpPr>
        <p:grpSpPr>
          <a:xfrm>
            <a:off x="5406842" y="1"/>
            <a:ext cx="2607897" cy="6858000"/>
            <a:chOff x="5011760" y="1"/>
            <a:chExt cx="2546723" cy="6856351"/>
          </a:xfrm>
          <a:solidFill>
            <a:schemeClr val="accent1"/>
          </a:solidFill>
        </p:grpSpPr>
        <p:sp>
          <p:nvSpPr>
            <p:cNvPr id="22" name="Freeform 21">
              <a:extLst>
                <a:ext uri="{FF2B5EF4-FFF2-40B4-BE49-F238E27FC236}">
                  <a16:creationId xmlns:a16="http://schemas.microsoft.com/office/drawing/2014/main" id="{5E3C7E65-8A90-4F3C-B651-6C348346EA2E}"/>
                </a:ext>
              </a:extLst>
            </p:cNvPr>
            <p:cNvSpPr/>
            <p:nvPr/>
          </p:nvSpPr>
          <p:spPr>
            <a:xfrm>
              <a:off x="5727012" y="1"/>
              <a:ext cx="1831471" cy="1531084"/>
            </a:xfrm>
            <a:custGeom>
              <a:avLst/>
              <a:gdLst>
                <a:gd name="connsiteX0" fmla="*/ 2115165 w 2115165"/>
                <a:gd name="connsiteY0" fmla="*/ 1768249 h 1768248"/>
                <a:gd name="connsiteX1" fmla="*/ 761989 w 2115165"/>
                <a:gd name="connsiteY1" fmla="*/ 1768249 h 1768248"/>
                <a:gd name="connsiteX2" fmla="*/ 0 w 2115165"/>
                <a:gd name="connsiteY2" fmla="*/ 0 h 1768248"/>
                <a:gd name="connsiteX3" fmla="*/ 1353176 w 2115165"/>
                <a:gd name="connsiteY3" fmla="*/ 0 h 1768248"/>
                <a:gd name="connsiteX4" fmla="*/ 2115165 w 2115165"/>
                <a:gd name="connsiteY4" fmla="*/ 1768249 h 17682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5165" h="1768248">
                  <a:moveTo>
                    <a:pt x="2115165" y="1768249"/>
                  </a:moveTo>
                  <a:lnTo>
                    <a:pt x="761989" y="1768249"/>
                  </a:lnTo>
                  <a:lnTo>
                    <a:pt x="0" y="0"/>
                  </a:lnTo>
                  <a:lnTo>
                    <a:pt x="1353176" y="0"/>
                  </a:lnTo>
                  <a:lnTo>
                    <a:pt x="2115165" y="1768249"/>
                  </a:lnTo>
                  <a:close/>
                </a:path>
              </a:pathLst>
            </a:custGeom>
            <a:grpFill/>
            <a:ln w="6329" cap="flat">
              <a:noFill/>
              <a:prstDash val="solid"/>
              <a:miter/>
            </a:ln>
          </p:spPr>
          <p:txBody>
            <a:bodyPr rtlCol="0" anchor="ctr"/>
            <a:lstStyle/>
            <a:p>
              <a:endParaRPr lang="en-US" dirty="0">
                <a:latin typeface="Arial" panose="020B0604020202020204" pitchFamily="34" charset="0"/>
                <a:cs typeface="Arial" panose="020B0604020202020204" pitchFamily="34" charset="0"/>
              </a:endParaRPr>
            </a:p>
          </p:txBody>
        </p:sp>
        <p:sp>
          <p:nvSpPr>
            <p:cNvPr id="23" name="Freeform 22">
              <a:extLst>
                <a:ext uri="{FF2B5EF4-FFF2-40B4-BE49-F238E27FC236}">
                  <a16:creationId xmlns:a16="http://schemas.microsoft.com/office/drawing/2014/main" id="{FAB543FE-0985-F631-E3D0-74DC24C009FD}"/>
                </a:ext>
              </a:extLst>
            </p:cNvPr>
            <p:cNvSpPr/>
            <p:nvPr/>
          </p:nvSpPr>
          <p:spPr>
            <a:xfrm>
              <a:off x="5011760" y="5796085"/>
              <a:ext cx="1496717" cy="1060267"/>
            </a:xfrm>
            <a:custGeom>
              <a:avLst/>
              <a:gdLst>
                <a:gd name="connsiteX0" fmla="*/ 1430503 w 1430502"/>
                <a:gd name="connsiteY0" fmla="*/ 0 h 1013361"/>
                <a:gd name="connsiteX1" fmla="*/ 436662 w 1430502"/>
                <a:gd name="connsiteY1" fmla="*/ 0 h 1013361"/>
                <a:gd name="connsiteX2" fmla="*/ 0 w 1430502"/>
                <a:gd name="connsiteY2" fmla="*/ 1013361 h 1013361"/>
                <a:gd name="connsiteX3" fmla="*/ 993841 w 1430502"/>
                <a:gd name="connsiteY3" fmla="*/ 1013361 h 1013361"/>
                <a:gd name="connsiteX4" fmla="*/ 1430503 w 1430502"/>
                <a:gd name="connsiteY4" fmla="*/ 0 h 10133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0502" h="1013361">
                  <a:moveTo>
                    <a:pt x="1430503" y="0"/>
                  </a:moveTo>
                  <a:lnTo>
                    <a:pt x="436662" y="0"/>
                  </a:lnTo>
                  <a:lnTo>
                    <a:pt x="0" y="1013361"/>
                  </a:lnTo>
                  <a:lnTo>
                    <a:pt x="993841" y="1013361"/>
                  </a:lnTo>
                  <a:lnTo>
                    <a:pt x="1430503" y="0"/>
                  </a:lnTo>
                  <a:close/>
                </a:path>
              </a:pathLst>
            </a:custGeom>
            <a:grpFill/>
            <a:ln w="6329" cap="flat">
              <a:noFill/>
              <a:prstDash val="solid"/>
              <a:miter/>
            </a:ln>
          </p:spPr>
          <p:txBody>
            <a:bodyPr rtlCol="0" anchor="ctr"/>
            <a:lstStyle/>
            <a:p>
              <a:endParaRPr lang="en-US">
                <a:latin typeface="Arial" panose="020B0604020202020204" pitchFamily="34" charset="0"/>
                <a:cs typeface="Arial" panose="020B0604020202020204" pitchFamily="34" charset="0"/>
              </a:endParaRPr>
            </a:p>
          </p:txBody>
        </p:sp>
      </p:grpSp>
      <p:sp>
        <p:nvSpPr>
          <p:cNvPr id="3" name="Date Placeholder 2">
            <a:extLst>
              <a:ext uri="{FF2B5EF4-FFF2-40B4-BE49-F238E27FC236}">
                <a16:creationId xmlns:a16="http://schemas.microsoft.com/office/drawing/2014/main" id="{1F76DFCF-F47F-856D-5D2C-CA17BA9E1BF0}"/>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E4737B1-F250-BB44-A787-B38E086CCEE1}" type="datetimeFigureOut">
              <a:rPr lang="en-US" smtClean="0"/>
              <a:pPr/>
              <a:t>8/22/25</a:t>
            </a:fld>
            <a:endParaRPr lang="en-US"/>
          </a:p>
        </p:txBody>
      </p:sp>
      <p:sp>
        <p:nvSpPr>
          <p:cNvPr id="4" name="Footer Placeholder 3">
            <a:extLst>
              <a:ext uri="{FF2B5EF4-FFF2-40B4-BE49-F238E27FC236}">
                <a16:creationId xmlns:a16="http://schemas.microsoft.com/office/drawing/2014/main" id="{8675D082-8DA5-E088-77C5-B80C7008BA97}"/>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a:p>
        </p:txBody>
      </p:sp>
      <p:sp>
        <p:nvSpPr>
          <p:cNvPr id="5" name="Slide Number Placeholder 4">
            <a:extLst>
              <a:ext uri="{FF2B5EF4-FFF2-40B4-BE49-F238E27FC236}">
                <a16:creationId xmlns:a16="http://schemas.microsoft.com/office/drawing/2014/main" id="{FBBDD0EA-0AF3-6164-AA82-BA0C6FEFBC8E}"/>
              </a:ext>
            </a:extLst>
          </p:cNvPr>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6DDCBD3-5874-3B44-A01E-6B695B606E1D}" type="slidenum">
              <a:rPr lang="en-US" smtClean="0"/>
              <a:pPr/>
              <a:t>‹Nº›</a:t>
            </a:fld>
            <a:endParaRPr lang="en-US"/>
          </a:p>
        </p:txBody>
      </p:sp>
      <p:sp>
        <p:nvSpPr>
          <p:cNvPr id="9" name="Picture Placeholder 6">
            <a:extLst>
              <a:ext uri="{FF2B5EF4-FFF2-40B4-BE49-F238E27FC236}">
                <a16:creationId xmlns:a16="http://schemas.microsoft.com/office/drawing/2014/main" id="{6350708F-F0B4-1658-5AFE-16FD3EA99DB5}"/>
              </a:ext>
            </a:extLst>
          </p:cNvPr>
          <p:cNvSpPr>
            <a:spLocks noGrp="1"/>
          </p:cNvSpPr>
          <p:nvPr>
            <p:ph type="pic" sz="quarter" idx="14"/>
          </p:nvPr>
        </p:nvSpPr>
        <p:spPr>
          <a:xfrm>
            <a:off x="5856288" y="1533101"/>
            <a:ext cx="6335711" cy="4264377"/>
          </a:xfrm>
          <a:prstGeom prst="rect">
            <a:avLst/>
          </a:prstGeom>
        </p:spPr>
        <p:txBody>
          <a:bodyPr anchor="ct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7" name="Título 6">
            <a:extLst>
              <a:ext uri="{FF2B5EF4-FFF2-40B4-BE49-F238E27FC236}">
                <a16:creationId xmlns:a16="http://schemas.microsoft.com/office/drawing/2014/main" id="{4CE94B21-8A46-E105-5B83-EEBDAC7B32E9}"/>
              </a:ext>
            </a:extLst>
          </p:cNvPr>
          <p:cNvSpPr>
            <a:spLocks noGrp="1"/>
          </p:cNvSpPr>
          <p:nvPr>
            <p:ph type="title"/>
          </p:nvPr>
        </p:nvSpPr>
        <p:spPr>
          <a:xfrm>
            <a:off x="534155" y="884124"/>
            <a:ext cx="5006566" cy="1325563"/>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s-ES"/>
              <a:t>Haga clic para modificar el estilo de título del patrón</a:t>
            </a:r>
            <a:endParaRPr lang="es-CO"/>
          </a:p>
        </p:txBody>
      </p:sp>
      <p:sp>
        <p:nvSpPr>
          <p:cNvPr id="10" name="Marcador de texto 9">
            <a:extLst>
              <a:ext uri="{FF2B5EF4-FFF2-40B4-BE49-F238E27FC236}">
                <a16:creationId xmlns:a16="http://schemas.microsoft.com/office/drawing/2014/main" id="{06D74341-327B-4443-BB2C-D5406FE84926}"/>
              </a:ext>
            </a:extLst>
          </p:cNvPr>
          <p:cNvSpPr>
            <a:spLocks noGrp="1"/>
          </p:cNvSpPr>
          <p:nvPr>
            <p:ph type="body" sz="quarter" idx="15"/>
          </p:nvPr>
        </p:nvSpPr>
        <p:spPr>
          <a:xfrm>
            <a:off x="625476" y="2290763"/>
            <a:ext cx="4915246" cy="3205162"/>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vl2pPr>
              <a:defRPr>
                <a:solidFill>
                  <a:schemeClr val="bg1"/>
                </a:solidFill>
                <a:latin typeface="Arial" panose="020B0604020202020204" pitchFamily="34" charset="0"/>
                <a:cs typeface="Arial" panose="020B0604020202020204" pitchFamily="34" charset="0"/>
              </a:defRPr>
            </a:lvl2pPr>
            <a:lvl3pPr>
              <a:defRPr>
                <a:solidFill>
                  <a:schemeClr val="bg1"/>
                </a:solidFill>
                <a:latin typeface="Arial" panose="020B0604020202020204" pitchFamily="34" charset="0"/>
                <a:cs typeface="Arial" panose="020B0604020202020204" pitchFamily="34" charset="0"/>
              </a:defRPr>
            </a:lvl3pPr>
            <a:lvl4pPr>
              <a:defRPr>
                <a:solidFill>
                  <a:schemeClr val="bg1"/>
                </a:solidFill>
                <a:latin typeface="Arial" panose="020B0604020202020204" pitchFamily="34" charset="0"/>
                <a:cs typeface="Arial" panose="020B0604020202020204" pitchFamily="34" charset="0"/>
              </a:defRPr>
            </a:lvl4pPr>
            <a:lvl5pPr>
              <a:defRPr>
                <a:solidFill>
                  <a:schemeClr val="bg1"/>
                </a:solidFill>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Tree>
    <p:extLst>
      <p:ext uri="{BB962C8B-B14F-4D97-AF65-F5344CB8AC3E}">
        <p14:creationId xmlns:p14="http://schemas.microsoft.com/office/powerpoint/2010/main" val="3266937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30FF0F9-040F-F82A-5272-7C41E31A934B}"/>
              </a:ext>
            </a:extLst>
          </p:cNvPr>
          <p:cNvSpPr/>
          <p:nvPr userDrawn="1"/>
        </p:nvSpPr>
        <p:spPr>
          <a:xfrm>
            <a:off x="0" y="-1"/>
            <a:ext cx="12192000" cy="5799663"/>
          </a:xfrm>
          <a:custGeom>
            <a:avLst/>
            <a:gdLst>
              <a:gd name="connsiteX0" fmla="*/ 0 w 12192000"/>
              <a:gd name="connsiteY0" fmla="*/ 0 h 4724400"/>
              <a:gd name="connsiteX1" fmla="*/ 12192000 w 12192000"/>
              <a:gd name="connsiteY1" fmla="*/ 0 h 4724400"/>
              <a:gd name="connsiteX2" fmla="*/ 12192000 w 12192000"/>
              <a:gd name="connsiteY2" fmla="*/ 4724400 h 4724400"/>
              <a:gd name="connsiteX3" fmla="*/ 0 w 12192000"/>
              <a:gd name="connsiteY3" fmla="*/ 4724400 h 4724400"/>
              <a:gd name="connsiteX4" fmla="*/ 0 w 12192000"/>
              <a:gd name="connsiteY4" fmla="*/ 0 h 4724400"/>
              <a:gd name="connsiteX0" fmla="*/ 0 w 12192000"/>
              <a:gd name="connsiteY0" fmla="*/ 0 h 6089374"/>
              <a:gd name="connsiteX1" fmla="*/ 12192000 w 12192000"/>
              <a:gd name="connsiteY1" fmla="*/ 0 h 6089374"/>
              <a:gd name="connsiteX2" fmla="*/ 12192000 w 12192000"/>
              <a:gd name="connsiteY2" fmla="*/ 4724400 h 6089374"/>
              <a:gd name="connsiteX3" fmla="*/ 0 w 12192000"/>
              <a:gd name="connsiteY3" fmla="*/ 6089374 h 6089374"/>
              <a:gd name="connsiteX4" fmla="*/ 0 w 12192000"/>
              <a:gd name="connsiteY4" fmla="*/ 0 h 6089374"/>
              <a:gd name="connsiteX0" fmla="*/ 0 w 12192000"/>
              <a:gd name="connsiteY0" fmla="*/ 0 h 6089374"/>
              <a:gd name="connsiteX1" fmla="*/ 12192000 w 12192000"/>
              <a:gd name="connsiteY1" fmla="*/ 0 h 6089374"/>
              <a:gd name="connsiteX2" fmla="*/ 12192000 w 12192000"/>
              <a:gd name="connsiteY2" fmla="*/ 4287078 h 6089374"/>
              <a:gd name="connsiteX3" fmla="*/ 0 w 12192000"/>
              <a:gd name="connsiteY3" fmla="*/ 6089374 h 6089374"/>
              <a:gd name="connsiteX4" fmla="*/ 0 w 12192000"/>
              <a:gd name="connsiteY4" fmla="*/ 0 h 6089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089374">
                <a:moveTo>
                  <a:pt x="0" y="0"/>
                </a:moveTo>
                <a:lnTo>
                  <a:pt x="12192000" y="0"/>
                </a:lnTo>
                <a:lnTo>
                  <a:pt x="12192000" y="4287078"/>
                </a:lnTo>
                <a:lnTo>
                  <a:pt x="0" y="6089374"/>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8" name="Picture Placeholder 7">
            <a:extLst>
              <a:ext uri="{FF2B5EF4-FFF2-40B4-BE49-F238E27FC236}">
                <a16:creationId xmlns:a16="http://schemas.microsoft.com/office/drawing/2014/main" id="{1E144A32-BCEF-3E52-956D-D7D0DEEAEE2F}"/>
              </a:ext>
            </a:extLst>
          </p:cNvPr>
          <p:cNvSpPr>
            <a:spLocks noGrp="1"/>
          </p:cNvSpPr>
          <p:nvPr>
            <p:ph type="pic" sz="quarter" idx="13"/>
          </p:nvPr>
        </p:nvSpPr>
        <p:spPr>
          <a:xfrm>
            <a:off x="1069495" y="1170052"/>
            <a:ext cx="4008670" cy="4517896"/>
          </a:xfrm>
          <a:custGeom>
            <a:avLst/>
            <a:gdLst>
              <a:gd name="connsiteX0" fmla="*/ 633916 w 4008670"/>
              <a:gd name="connsiteY0" fmla="*/ 0 h 4517896"/>
              <a:gd name="connsiteX1" fmla="*/ 4008670 w 4008670"/>
              <a:gd name="connsiteY1" fmla="*/ 0 h 4517896"/>
              <a:gd name="connsiteX2" fmla="*/ 4008670 w 4008670"/>
              <a:gd name="connsiteY2" fmla="*/ 4517896 h 4517896"/>
              <a:gd name="connsiteX3" fmla="*/ 0 w 4008670"/>
              <a:gd name="connsiteY3" fmla="*/ 4517896 h 4517896"/>
              <a:gd name="connsiteX4" fmla="*/ 0 w 4008670"/>
              <a:gd name="connsiteY4" fmla="*/ 633370 h 4517896"/>
              <a:gd name="connsiteX5" fmla="*/ 633916 w 4008670"/>
              <a:gd name="connsiteY5" fmla="*/ 633370 h 451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08670" h="4517896">
                <a:moveTo>
                  <a:pt x="633916" y="0"/>
                </a:moveTo>
                <a:lnTo>
                  <a:pt x="4008670" y="0"/>
                </a:lnTo>
                <a:lnTo>
                  <a:pt x="4008670" y="4517896"/>
                </a:lnTo>
                <a:lnTo>
                  <a:pt x="0" y="4517896"/>
                </a:lnTo>
                <a:lnTo>
                  <a:pt x="0" y="633370"/>
                </a:lnTo>
                <a:lnTo>
                  <a:pt x="633916" y="633370"/>
                </a:lnTo>
                <a:close/>
              </a:path>
            </a:pathLst>
          </a:custGeom>
        </p:spPr>
        <p:txBody>
          <a:bodyPr wrap="square" anchor="ctr">
            <a:noAutofit/>
          </a:bodyPr>
          <a:lstStyle>
            <a:lvl1pPr marL="0" indent="0" algn="ctr">
              <a:buNone/>
              <a:defRPr>
                <a:latin typeface="Arial" panose="020B0604020202020204" pitchFamily="34" charset="0"/>
                <a:cs typeface="Arial" panose="020B0604020202020204" pitchFamily="34" charset="0"/>
              </a:defRPr>
            </a:lvl1pPr>
          </a:lstStyle>
          <a:p>
            <a:r>
              <a:rPr lang="es-ES"/>
              <a:t>Haga clic en el icono para agregar una imagen</a:t>
            </a:r>
            <a:endParaRPr lang="en-US"/>
          </a:p>
        </p:txBody>
      </p:sp>
      <p:sp>
        <p:nvSpPr>
          <p:cNvPr id="6" name="Título 5">
            <a:extLst>
              <a:ext uri="{FF2B5EF4-FFF2-40B4-BE49-F238E27FC236}">
                <a16:creationId xmlns:a16="http://schemas.microsoft.com/office/drawing/2014/main" id="{55281729-CB7F-2B32-D2D7-5FB2392C0F10}"/>
              </a:ext>
            </a:extLst>
          </p:cNvPr>
          <p:cNvSpPr>
            <a:spLocks noGrp="1"/>
          </p:cNvSpPr>
          <p:nvPr>
            <p:ph type="title"/>
          </p:nvPr>
        </p:nvSpPr>
        <p:spPr>
          <a:xfrm>
            <a:off x="6096000" y="1170052"/>
            <a:ext cx="5257800" cy="1325563"/>
          </a:xfrm>
          <a:prstGeom prst="rect">
            <a:avLst/>
          </a:prstGeom>
        </p:spPr>
        <p:txBody>
          <a:bodyPr/>
          <a:lstStyle>
            <a:lvl1pPr>
              <a:defRPr>
                <a:latin typeface="Arial" panose="020B0604020202020204" pitchFamily="34" charset="0"/>
                <a:cs typeface="Arial" panose="020B0604020202020204" pitchFamily="34" charset="0"/>
              </a:defRPr>
            </a:lvl1pPr>
          </a:lstStyle>
          <a:p>
            <a:r>
              <a:rPr lang="es-ES"/>
              <a:t>Haga clic para modificar el estilo de título del patrón</a:t>
            </a:r>
            <a:endParaRPr lang="es-CO"/>
          </a:p>
        </p:txBody>
      </p:sp>
    </p:spTree>
    <p:extLst>
      <p:ext uri="{BB962C8B-B14F-4D97-AF65-F5344CB8AC3E}">
        <p14:creationId xmlns:p14="http://schemas.microsoft.com/office/powerpoint/2010/main" val="1819654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image" Target="../media/image5.sv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sv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Google Shape;138;p18">
            <a:extLst>
              <a:ext uri="{FF2B5EF4-FFF2-40B4-BE49-F238E27FC236}">
                <a16:creationId xmlns:a16="http://schemas.microsoft.com/office/drawing/2014/main" id="{49D4B73B-BB1E-6C47-7C47-82DA76D73832}"/>
              </a:ext>
            </a:extLst>
          </p:cNvPr>
          <p:cNvPicPr preferRelativeResize="0"/>
          <p:nvPr userDrawn="1"/>
        </p:nvPicPr>
        <p:blipFill>
          <a:blip r:embed="rId17">
            <a:alphaModFix amt="24000"/>
          </a:blip>
          <a:stretch>
            <a:fillRect/>
          </a:stretch>
        </p:blipFill>
        <p:spPr>
          <a:xfrm>
            <a:off x="0" y="0"/>
            <a:ext cx="12192000" cy="6858000"/>
          </a:xfrm>
          <a:prstGeom prst="rect">
            <a:avLst/>
          </a:prstGeom>
          <a:noFill/>
          <a:ln>
            <a:noFill/>
          </a:ln>
        </p:spPr>
      </p:pic>
      <p:sp>
        <p:nvSpPr>
          <p:cNvPr id="4" name="Date Placeholder 3">
            <a:extLst>
              <a:ext uri="{FF2B5EF4-FFF2-40B4-BE49-F238E27FC236}">
                <a16:creationId xmlns:a16="http://schemas.microsoft.com/office/drawing/2014/main" id="{42893DF9-86FC-46E2-465A-BF00D5B149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4737B1-F250-BB44-A787-B38E086CCEE1}" type="datetimeFigureOut">
              <a:rPr lang="en-US" smtClean="0"/>
              <a:t>8/22/25</a:t>
            </a:fld>
            <a:endParaRPr lang="en-US"/>
          </a:p>
        </p:txBody>
      </p:sp>
      <p:sp>
        <p:nvSpPr>
          <p:cNvPr id="5" name="Footer Placeholder 4">
            <a:extLst>
              <a:ext uri="{FF2B5EF4-FFF2-40B4-BE49-F238E27FC236}">
                <a16:creationId xmlns:a16="http://schemas.microsoft.com/office/drawing/2014/main" id="{ECCC9AE6-CA5C-6C8C-7912-B5ADD2D079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DF90DF1-70A6-E1C4-8C88-2622C80A616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DDCBD3-5874-3B44-A01E-6B695B606E1D}" type="slidenum">
              <a:rPr lang="en-US" smtClean="0"/>
              <a:t>‹Nº›</a:t>
            </a:fld>
            <a:endParaRPr lang="en-US"/>
          </a:p>
        </p:txBody>
      </p:sp>
      <p:sp>
        <p:nvSpPr>
          <p:cNvPr id="8" name="Slide Number Placeholder 5">
            <a:extLst>
              <a:ext uri="{FF2B5EF4-FFF2-40B4-BE49-F238E27FC236}">
                <a16:creationId xmlns:a16="http://schemas.microsoft.com/office/drawing/2014/main" id="{37FC2119-906C-A4AC-EA61-59D567E827EE}"/>
              </a:ext>
            </a:extLst>
          </p:cNvPr>
          <p:cNvSpPr txBox="1">
            <a:spLocks/>
          </p:cNvSpPr>
          <p:nvPr userDrawn="1"/>
        </p:nvSpPr>
        <p:spPr>
          <a:xfrm flipH="1">
            <a:off x="11270028" y="615071"/>
            <a:ext cx="37961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a:solidFill>
                <a:schemeClr val="tx2"/>
              </a:solidFill>
            </a:endParaRPr>
          </a:p>
        </p:txBody>
      </p:sp>
      <p:pic>
        <p:nvPicPr>
          <p:cNvPr id="9" name="Gráfico 8">
            <a:extLst>
              <a:ext uri="{FF2B5EF4-FFF2-40B4-BE49-F238E27FC236}">
                <a16:creationId xmlns:a16="http://schemas.microsoft.com/office/drawing/2014/main" id="{8F092DE6-6792-C3AB-EC0C-E6E0740ECFA5}"/>
              </a:ext>
            </a:extLst>
          </p:cNvPr>
          <p:cNvPicPr>
            <a:picLocks noChangeAspect="1"/>
          </p:cNvPicPr>
          <p:nvPr userDrawn="1"/>
        </p:nvPicPr>
        <p:blipFill>
          <a:blip r:embed="rId18">
            <a:extLst>
              <a:ext uri="{96DAC541-7B7A-43D3-8B79-37D633B846F1}">
                <asvg:svgBlip xmlns:asvg="http://schemas.microsoft.com/office/drawing/2016/SVG/main" r:embed="rId19"/>
              </a:ext>
            </a:extLst>
          </a:blip>
          <a:srcRect l="61712"/>
          <a:stretch>
            <a:fillRect/>
          </a:stretch>
        </p:blipFill>
        <p:spPr>
          <a:xfrm>
            <a:off x="11042283" y="6242929"/>
            <a:ext cx="775434" cy="421206"/>
          </a:xfrm>
          <a:prstGeom prst="rect">
            <a:avLst/>
          </a:prstGeom>
        </p:spPr>
      </p:pic>
      <p:pic>
        <p:nvPicPr>
          <p:cNvPr id="7" name="Gráfico 6">
            <a:extLst>
              <a:ext uri="{FF2B5EF4-FFF2-40B4-BE49-F238E27FC236}">
                <a16:creationId xmlns:a16="http://schemas.microsoft.com/office/drawing/2014/main" id="{2AD1FA42-F5F5-1874-6CD8-89777AFE4205}"/>
              </a:ext>
            </a:extLst>
          </p:cNvPr>
          <p:cNvPicPr>
            <a:picLocks noChangeAspect="1"/>
          </p:cNvPicPr>
          <p:nvPr userDrawn="1"/>
        </p:nvPicPr>
        <p:blipFill>
          <a:blip r:embed="rId20">
            <a:extLst>
              <a:ext uri="{96DAC541-7B7A-43D3-8B79-37D633B846F1}">
                <asvg:svgBlip xmlns:asvg="http://schemas.microsoft.com/office/drawing/2016/SVG/main" r:embed="rId21"/>
              </a:ext>
            </a:extLst>
          </a:blip>
          <a:stretch>
            <a:fillRect/>
          </a:stretch>
        </p:blipFill>
        <p:spPr>
          <a:xfrm>
            <a:off x="231443" y="136526"/>
            <a:ext cx="649593" cy="544512"/>
          </a:xfrm>
          <a:prstGeom prst="rect">
            <a:avLst/>
          </a:prstGeom>
        </p:spPr>
      </p:pic>
      <p:pic>
        <p:nvPicPr>
          <p:cNvPr id="3" name="Gráfico 2">
            <a:extLst>
              <a:ext uri="{FF2B5EF4-FFF2-40B4-BE49-F238E27FC236}">
                <a16:creationId xmlns:a16="http://schemas.microsoft.com/office/drawing/2014/main" id="{2A8B4F0D-FF74-C563-9DE7-BA0D68FC228D}"/>
              </a:ext>
            </a:extLst>
          </p:cNvPr>
          <p:cNvPicPr>
            <a:picLocks noChangeAspect="1"/>
          </p:cNvPicPr>
          <p:nvPr userDrawn="1"/>
        </p:nvPicPr>
        <p:blipFill>
          <a:blip r:embed="rId18">
            <a:extLst>
              <a:ext uri="{96DAC541-7B7A-43D3-8B79-37D633B846F1}">
                <asvg:svgBlip xmlns:asvg="http://schemas.microsoft.com/office/drawing/2016/SVG/main" r:embed="rId19"/>
              </a:ext>
            </a:extLst>
          </a:blip>
          <a:srcRect r="78132" b="263"/>
          <a:stretch>
            <a:fillRect/>
          </a:stretch>
        </p:blipFill>
        <p:spPr>
          <a:xfrm>
            <a:off x="10608816" y="6265367"/>
            <a:ext cx="444053" cy="421206"/>
          </a:xfrm>
          <a:prstGeom prst="rect">
            <a:avLst/>
          </a:prstGeom>
        </p:spPr>
      </p:pic>
    </p:spTree>
    <p:extLst>
      <p:ext uri="{BB962C8B-B14F-4D97-AF65-F5344CB8AC3E}">
        <p14:creationId xmlns:p14="http://schemas.microsoft.com/office/powerpoint/2010/main" val="2295085538"/>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microsoft.com/office/2018/10/relationships/comments" Target="../comments/modernComment_12D_10092130.xml"/><Relationship Id="rId1" Type="http://schemas.openxmlformats.org/officeDocument/2006/relationships/slideLayout" Target="../slideLayouts/slideLayout3.xml"/><Relationship Id="rId4" Type="http://schemas.openxmlformats.org/officeDocument/2006/relationships/image" Target="../media/image11.svg"/></Relationships>
</file>

<file path=ppt/slides/_rels/slide15.xml.rels><?xml version="1.0" encoding="UTF-8" standalone="yes"?>
<Relationships xmlns="http://schemas.openxmlformats.org/package/2006/relationships"><Relationship Id="rId3" Type="http://schemas.microsoft.com/office/2018/10/relationships/comments" Target="../comments/modernComment_7FB476CC_53DC487E.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microsoft.com/office/2018/10/relationships/comments" Target="../comments/modernComment_7FB476C5_E1DDFC3C.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 Id="rId6" Type="http://schemas.openxmlformats.org/officeDocument/2006/relationships/image" Target="../media/image8.emf"/><Relationship Id="rId5" Type="http://schemas.openxmlformats.org/officeDocument/2006/relationships/package" Target="../embeddings/Hoja_de_c_lculo_de_Microsoft_Excel3.xlsx"/><Relationship Id="rId4" Type="http://schemas.openxmlformats.org/officeDocument/2006/relationships/chart" Target="../charts/chart3.xml"/></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package" Target="../embeddings/Hoja_de_c_lculo_de_Microsoft_Excel4.xlsx"/><Relationship Id="rId1" Type="http://schemas.openxmlformats.org/officeDocument/2006/relationships/slideLayout" Target="../slideLayouts/slideLayout3.xml"/><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2" Type="http://schemas.microsoft.com/office/2018/10/relationships/comments" Target="../comments/modernComment_125_D3A6165B.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microsoft.com/office/2018/10/relationships/comments" Target="../comments/modernComment_7FB476C4_6EF852B.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microsoft.com/office/2018/10/relationships/comments" Target="../comments/modernComment_131_966E4079.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posición de imagen 4">
            <a:extLst>
              <a:ext uri="{FF2B5EF4-FFF2-40B4-BE49-F238E27FC236}">
                <a16:creationId xmlns:a16="http://schemas.microsoft.com/office/drawing/2014/main" id="{9EC4AB1E-617B-3633-7634-4737717DB8F3}"/>
              </a:ext>
            </a:extLst>
          </p:cNvPr>
          <p:cNvPicPr>
            <a:picLocks noGrp="1" noChangeAspect="1"/>
          </p:cNvPicPr>
          <p:nvPr>
            <p:ph type="pic" sz="quarter" idx="13"/>
          </p:nvPr>
        </p:nvPicPr>
        <p:blipFill>
          <a:blip r:embed="rId2"/>
          <a:srcRect l="21888" r="21888"/>
          <a:stretch/>
        </p:blipFill>
        <p:spPr/>
      </p:pic>
      <p:pic>
        <p:nvPicPr>
          <p:cNvPr id="12" name="Marcador de posición de imagen 11" descr="Ciudad con edificios altos&#10;&#10;Descripción generada automáticamente">
            <a:extLst>
              <a:ext uri="{FF2B5EF4-FFF2-40B4-BE49-F238E27FC236}">
                <a16:creationId xmlns:a16="http://schemas.microsoft.com/office/drawing/2014/main" id="{6BACE8B3-BC33-08A2-1D2B-EC74A021FA87}"/>
              </a:ext>
            </a:extLst>
          </p:cNvPr>
          <p:cNvPicPr>
            <a:picLocks noGrp="1" noChangeAspect="1"/>
          </p:cNvPicPr>
          <p:nvPr>
            <p:ph type="pic" sz="quarter" idx="14"/>
          </p:nvPr>
        </p:nvPicPr>
        <p:blipFill>
          <a:blip r:embed="rId2"/>
          <a:srcRect l="21887" r="21887"/>
          <a:stretch/>
        </p:blipFill>
        <p:spPr/>
      </p:pic>
      <p:sp>
        <p:nvSpPr>
          <p:cNvPr id="23" name="Freeform 22">
            <a:extLst>
              <a:ext uri="{FF2B5EF4-FFF2-40B4-BE49-F238E27FC236}">
                <a16:creationId xmlns:a16="http://schemas.microsoft.com/office/drawing/2014/main" id="{5805DF79-ED81-58BC-EDE6-DCA10FB700FE}"/>
              </a:ext>
            </a:extLst>
          </p:cNvPr>
          <p:cNvSpPr/>
          <p:nvPr/>
        </p:nvSpPr>
        <p:spPr>
          <a:xfrm>
            <a:off x="10564188" y="7948"/>
            <a:ext cx="1644650" cy="1643694"/>
          </a:xfrm>
          <a:custGeom>
            <a:avLst/>
            <a:gdLst>
              <a:gd name="connsiteX0" fmla="*/ 0 w 1644650"/>
              <a:gd name="connsiteY0" fmla="*/ 0 h 1643694"/>
              <a:gd name="connsiteX1" fmla="*/ 1644651 w 1644650"/>
              <a:gd name="connsiteY1" fmla="*/ 1643694 h 1643694"/>
              <a:gd name="connsiteX2" fmla="*/ 1644651 w 1644650"/>
              <a:gd name="connsiteY2" fmla="*/ 0 h 1643694"/>
              <a:gd name="connsiteX3" fmla="*/ 0 w 1644650"/>
              <a:gd name="connsiteY3" fmla="*/ 0 h 1643694"/>
            </a:gdLst>
            <a:ahLst/>
            <a:cxnLst>
              <a:cxn ang="0">
                <a:pos x="connsiteX0" y="connsiteY0"/>
              </a:cxn>
              <a:cxn ang="0">
                <a:pos x="connsiteX1" y="connsiteY1"/>
              </a:cxn>
              <a:cxn ang="0">
                <a:pos x="connsiteX2" y="connsiteY2"/>
              </a:cxn>
              <a:cxn ang="0">
                <a:pos x="connsiteX3" y="connsiteY3"/>
              </a:cxn>
            </a:cxnLst>
            <a:rect l="l" t="t" r="r" b="b"/>
            <a:pathLst>
              <a:path w="1644650" h="1643694">
                <a:moveTo>
                  <a:pt x="0" y="0"/>
                </a:moveTo>
                <a:lnTo>
                  <a:pt x="1644651" y="1643694"/>
                </a:lnTo>
                <a:lnTo>
                  <a:pt x="1644651" y="0"/>
                </a:lnTo>
                <a:lnTo>
                  <a:pt x="0" y="0"/>
                </a:lnTo>
                <a:close/>
              </a:path>
            </a:pathLst>
          </a:custGeom>
          <a:solidFill>
            <a:schemeClr val="accent1"/>
          </a:solidFill>
          <a:ln w="636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2A34"/>
              </a:solidFill>
              <a:effectLst/>
              <a:uLnTx/>
              <a:uFillTx/>
              <a:latin typeface="Lexend Deca"/>
              <a:ea typeface="+mn-ea"/>
              <a:cs typeface="+mn-cs"/>
            </a:endParaRPr>
          </a:p>
        </p:txBody>
      </p:sp>
      <p:sp>
        <p:nvSpPr>
          <p:cNvPr id="4" name="Título 12">
            <a:extLst>
              <a:ext uri="{FF2B5EF4-FFF2-40B4-BE49-F238E27FC236}">
                <a16:creationId xmlns:a16="http://schemas.microsoft.com/office/drawing/2014/main" id="{6DEE3B50-FA3E-B944-24D5-AAD6CAB7AC97}"/>
              </a:ext>
            </a:extLst>
          </p:cNvPr>
          <p:cNvSpPr>
            <a:spLocks noGrp="1"/>
          </p:cNvSpPr>
          <p:nvPr>
            <p:ph type="title"/>
          </p:nvPr>
        </p:nvSpPr>
        <p:spPr>
          <a:xfrm>
            <a:off x="2198463" y="2684042"/>
            <a:ext cx="4928052" cy="1325563"/>
          </a:xfrm>
        </p:spPr>
        <p:txBody>
          <a:bodyPr/>
          <a:lstStyle/>
          <a:p>
            <a:r>
              <a:rPr lang="es-ES" dirty="0"/>
              <a:t>Anteproyecto de Presupuesto 2026</a:t>
            </a:r>
            <a:endParaRPr lang="es-CO" dirty="0"/>
          </a:p>
        </p:txBody>
      </p:sp>
      <p:sp>
        <p:nvSpPr>
          <p:cNvPr id="2" name="TextBox 7">
            <a:extLst>
              <a:ext uri="{FF2B5EF4-FFF2-40B4-BE49-F238E27FC236}">
                <a16:creationId xmlns:a16="http://schemas.microsoft.com/office/drawing/2014/main" id="{D660BBBD-6D03-1DD8-C3C6-83E7784BC3FA}"/>
              </a:ext>
            </a:extLst>
          </p:cNvPr>
          <p:cNvSpPr txBox="1"/>
          <p:nvPr/>
        </p:nvSpPr>
        <p:spPr>
          <a:xfrm>
            <a:off x="4129465" y="3950539"/>
            <a:ext cx="4100136" cy="1815882"/>
          </a:xfrm>
          <a:prstGeom prst="rect">
            <a:avLst/>
          </a:prstGeom>
          <a:noFill/>
        </p:spPr>
        <p:txBody>
          <a:bodyPr wrap="square" rtlCol="0">
            <a:spAutoFit/>
          </a:bodyPr>
          <a:lstStyle/>
          <a:p>
            <a:r>
              <a:rPr lang="es-CO" sz="2800" dirty="0">
                <a:solidFill>
                  <a:schemeClr val="tx1">
                    <a:lumMod val="50000"/>
                    <a:lumOff val="50000"/>
                  </a:schemeClr>
                </a:solidFill>
              </a:rPr>
              <a:t>Instituto Distrital de la Participación y Acción Comunal</a:t>
            </a:r>
          </a:p>
          <a:p>
            <a:r>
              <a:rPr lang="es-CO" sz="2800" b="1" dirty="0">
                <a:solidFill>
                  <a:schemeClr val="tx1">
                    <a:lumMod val="50000"/>
                    <a:lumOff val="50000"/>
                  </a:schemeClr>
                </a:solidFill>
              </a:rPr>
              <a:t>IDPAC</a:t>
            </a:r>
          </a:p>
        </p:txBody>
      </p:sp>
    </p:spTree>
    <p:extLst>
      <p:ext uri="{BB962C8B-B14F-4D97-AF65-F5344CB8AC3E}">
        <p14:creationId xmlns:p14="http://schemas.microsoft.com/office/powerpoint/2010/main" val="2582956803"/>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BD135F-C98A-157A-E85B-DC2104BC6A8D}"/>
            </a:ext>
          </a:extLst>
        </p:cNvPr>
        <p:cNvGrpSpPr/>
        <p:nvPr/>
      </p:nvGrpSpPr>
      <p:grpSpPr>
        <a:xfrm>
          <a:off x="0" y="0"/>
          <a:ext cx="0" cy="0"/>
          <a:chOff x="0" y="0"/>
          <a:chExt cx="0" cy="0"/>
        </a:xfrm>
      </p:grpSpPr>
      <p:sp>
        <p:nvSpPr>
          <p:cNvPr id="6" name="Título 4">
            <a:extLst>
              <a:ext uri="{FF2B5EF4-FFF2-40B4-BE49-F238E27FC236}">
                <a16:creationId xmlns:a16="http://schemas.microsoft.com/office/drawing/2014/main" id="{A3C06D85-025A-919C-23D2-74672900FDAF}"/>
              </a:ext>
            </a:extLst>
          </p:cNvPr>
          <p:cNvSpPr txBox="1">
            <a:spLocks/>
          </p:cNvSpPr>
          <p:nvPr/>
        </p:nvSpPr>
        <p:spPr>
          <a:xfrm>
            <a:off x="994228" y="153299"/>
            <a:ext cx="10584500" cy="1433130"/>
          </a:xfrm>
          <a:prstGeom prst="rect">
            <a:avLst/>
          </a:prstGeom>
        </p:spPr>
        <p:txBody>
          <a:bodyPr/>
          <a:lstStyle>
            <a:lvl1pPr>
              <a:lnSpc>
                <a:spcPct val="90000"/>
              </a:lnSpc>
              <a:spcBef>
                <a:spcPct val="0"/>
              </a:spcBef>
              <a:buNone/>
              <a:defRPr sz="3200">
                <a:latin typeface="Arial" panose="020B0604020202020204" pitchFamily="34" charset="0"/>
                <a:ea typeface="+mj-ea"/>
                <a:cs typeface="Arial" panose="020B0604020202020204" pitchFamily="34" charset="0"/>
              </a:defRPr>
            </a:lvl1pPr>
          </a:lstStyle>
          <a:p>
            <a:r>
              <a:rPr lang="es-ES" dirty="0"/>
              <a:t>3. Comportamiento histórico del presupuesto de gastos </a:t>
            </a:r>
            <a:br>
              <a:rPr lang="es-ES" dirty="0"/>
            </a:br>
            <a:r>
              <a:rPr lang="es-ES" dirty="0"/>
              <a:t>IDPAC - Instituto Distrital de la Participación y Acción Comunal</a:t>
            </a:r>
            <a:endParaRPr lang="es-CO" dirty="0"/>
          </a:p>
        </p:txBody>
      </p:sp>
      <p:sp>
        <p:nvSpPr>
          <p:cNvPr id="7" name="CuadroTexto 6">
            <a:extLst>
              <a:ext uri="{FF2B5EF4-FFF2-40B4-BE49-F238E27FC236}">
                <a16:creationId xmlns:a16="http://schemas.microsoft.com/office/drawing/2014/main" id="{32C5E10C-16A3-1DC8-F8F3-C76AA96D3E84}"/>
              </a:ext>
            </a:extLst>
          </p:cNvPr>
          <p:cNvSpPr txBox="1"/>
          <p:nvPr/>
        </p:nvSpPr>
        <p:spPr>
          <a:xfrm>
            <a:off x="8321348" y="1559234"/>
            <a:ext cx="3358772" cy="307777"/>
          </a:xfrm>
          <a:prstGeom prst="rect">
            <a:avLst/>
          </a:prstGeom>
          <a:noFill/>
        </p:spPr>
        <p:txBody>
          <a:bodyPr wrap="square" lIns="91440" tIns="45720" rIns="91440" bIns="45720" rtlCol="0" anchor="t">
            <a:spAutoFit/>
          </a:bodyPr>
          <a:lstStyle/>
          <a:p>
            <a:pPr algn="r"/>
            <a:r>
              <a:rPr lang="es-CO" sz="1400" dirty="0"/>
              <a:t>Cifras en millones corrientes de pesos</a:t>
            </a:r>
          </a:p>
        </p:txBody>
      </p:sp>
      <p:graphicFrame>
        <p:nvGraphicFramePr>
          <p:cNvPr id="4" name="Tabla 3">
            <a:extLst>
              <a:ext uri="{FF2B5EF4-FFF2-40B4-BE49-F238E27FC236}">
                <a16:creationId xmlns:a16="http://schemas.microsoft.com/office/drawing/2014/main" id="{E0C25488-14DF-937C-9766-73BA67B8EE74}"/>
              </a:ext>
            </a:extLst>
          </p:cNvPr>
          <p:cNvGraphicFramePr>
            <a:graphicFrameLocks noGrp="1"/>
          </p:cNvGraphicFramePr>
          <p:nvPr>
            <p:extLst>
              <p:ext uri="{D42A27DB-BD31-4B8C-83A1-F6EECF244321}">
                <p14:modId xmlns:p14="http://schemas.microsoft.com/office/powerpoint/2010/main" val="638999700"/>
              </p:ext>
            </p:extLst>
          </p:nvPr>
        </p:nvGraphicFramePr>
        <p:xfrm>
          <a:off x="515998" y="2218775"/>
          <a:ext cx="11160003" cy="3240000"/>
        </p:xfrm>
        <a:graphic>
          <a:graphicData uri="http://schemas.openxmlformats.org/drawingml/2006/table">
            <a:tbl>
              <a:tblPr/>
              <a:tblGrid>
                <a:gridCol w="2177561">
                  <a:extLst>
                    <a:ext uri="{9D8B030D-6E8A-4147-A177-3AD203B41FA5}">
                      <a16:colId xmlns:a16="http://schemas.microsoft.com/office/drawing/2014/main" val="1834042883"/>
                    </a:ext>
                  </a:extLst>
                </a:gridCol>
                <a:gridCol w="721909">
                  <a:extLst>
                    <a:ext uri="{9D8B030D-6E8A-4147-A177-3AD203B41FA5}">
                      <a16:colId xmlns:a16="http://schemas.microsoft.com/office/drawing/2014/main" val="579012956"/>
                    </a:ext>
                  </a:extLst>
                </a:gridCol>
                <a:gridCol w="721909">
                  <a:extLst>
                    <a:ext uri="{9D8B030D-6E8A-4147-A177-3AD203B41FA5}">
                      <a16:colId xmlns:a16="http://schemas.microsoft.com/office/drawing/2014/main" val="2831742090"/>
                    </a:ext>
                  </a:extLst>
                </a:gridCol>
                <a:gridCol w="721909">
                  <a:extLst>
                    <a:ext uri="{9D8B030D-6E8A-4147-A177-3AD203B41FA5}">
                      <a16:colId xmlns:a16="http://schemas.microsoft.com/office/drawing/2014/main" val="3465836701"/>
                    </a:ext>
                  </a:extLst>
                </a:gridCol>
                <a:gridCol w="721909">
                  <a:extLst>
                    <a:ext uri="{9D8B030D-6E8A-4147-A177-3AD203B41FA5}">
                      <a16:colId xmlns:a16="http://schemas.microsoft.com/office/drawing/2014/main" val="2686484447"/>
                    </a:ext>
                  </a:extLst>
                </a:gridCol>
                <a:gridCol w="721909">
                  <a:extLst>
                    <a:ext uri="{9D8B030D-6E8A-4147-A177-3AD203B41FA5}">
                      <a16:colId xmlns:a16="http://schemas.microsoft.com/office/drawing/2014/main" val="3458431430"/>
                    </a:ext>
                  </a:extLst>
                </a:gridCol>
                <a:gridCol w="721909">
                  <a:extLst>
                    <a:ext uri="{9D8B030D-6E8A-4147-A177-3AD203B41FA5}">
                      <a16:colId xmlns:a16="http://schemas.microsoft.com/office/drawing/2014/main" val="1465140488"/>
                    </a:ext>
                  </a:extLst>
                </a:gridCol>
                <a:gridCol w="721909">
                  <a:extLst>
                    <a:ext uri="{9D8B030D-6E8A-4147-A177-3AD203B41FA5}">
                      <a16:colId xmlns:a16="http://schemas.microsoft.com/office/drawing/2014/main" val="2987275121"/>
                    </a:ext>
                  </a:extLst>
                </a:gridCol>
                <a:gridCol w="721909">
                  <a:extLst>
                    <a:ext uri="{9D8B030D-6E8A-4147-A177-3AD203B41FA5}">
                      <a16:colId xmlns:a16="http://schemas.microsoft.com/office/drawing/2014/main" val="1597412870"/>
                    </a:ext>
                  </a:extLst>
                </a:gridCol>
                <a:gridCol w="721909">
                  <a:extLst>
                    <a:ext uri="{9D8B030D-6E8A-4147-A177-3AD203B41FA5}">
                      <a16:colId xmlns:a16="http://schemas.microsoft.com/office/drawing/2014/main" val="512004453"/>
                    </a:ext>
                  </a:extLst>
                </a:gridCol>
                <a:gridCol w="721909">
                  <a:extLst>
                    <a:ext uri="{9D8B030D-6E8A-4147-A177-3AD203B41FA5}">
                      <a16:colId xmlns:a16="http://schemas.microsoft.com/office/drawing/2014/main" val="1593758215"/>
                    </a:ext>
                  </a:extLst>
                </a:gridCol>
                <a:gridCol w="1041443">
                  <a:extLst>
                    <a:ext uri="{9D8B030D-6E8A-4147-A177-3AD203B41FA5}">
                      <a16:colId xmlns:a16="http://schemas.microsoft.com/office/drawing/2014/main" val="2796912090"/>
                    </a:ext>
                  </a:extLst>
                </a:gridCol>
                <a:gridCol w="721909">
                  <a:extLst>
                    <a:ext uri="{9D8B030D-6E8A-4147-A177-3AD203B41FA5}">
                      <a16:colId xmlns:a16="http://schemas.microsoft.com/office/drawing/2014/main" val="3370886191"/>
                    </a:ext>
                  </a:extLst>
                </a:gridCol>
              </a:tblGrid>
              <a:tr h="538502">
                <a:tc rowSpan="2">
                  <a:txBody>
                    <a:bodyPr/>
                    <a:lstStyle/>
                    <a:p>
                      <a:pPr algn="ctr" rtl="0" fontAlgn="ctr"/>
                      <a:r>
                        <a:rPr lang="es-CO" sz="1200" b="1" i="0" u="none" strike="noStrike" dirty="0">
                          <a:solidFill>
                            <a:srgbClr val="232A34"/>
                          </a:solidFill>
                          <a:effectLst/>
                          <a:latin typeface="Aptos" panose="020B0004020202020204" pitchFamily="34" charset="0"/>
                        </a:rPr>
                        <a:t>Ítem </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gridSpan="10">
                  <a:txBody>
                    <a:bodyPr/>
                    <a:lstStyle/>
                    <a:p>
                      <a:pPr algn="ctr" rtl="0" fontAlgn="ctr"/>
                      <a:r>
                        <a:rPr lang="es-CO" sz="1200" b="1" i="0" u="none" strike="noStrike">
                          <a:solidFill>
                            <a:srgbClr val="232A34"/>
                          </a:solidFill>
                          <a:effectLst/>
                          <a:latin typeface="Lexend Deca"/>
                        </a:rPr>
                        <a:t>Histórico Apropiación Disponible en Gastos de Inversión y Funcionamiento Pesos Corrientes</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rowSpan="2">
                  <a:txBody>
                    <a:bodyPr/>
                    <a:lstStyle/>
                    <a:p>
                      <a:pPr algn="ctr" rtl="0" fontAlgn="ctr"/>
                      <a:r>
                        <a:rPr lang="es-CO" sz="1200" b="1" i="0" u="none" strike="noStrike">
                          <a:solidFill>
                            <a:srgbClr val="232A34"/>
                          </a:solidFill>
                          <a:effectLst/>
                          <a:latin typeface="Aptos" panose="020B0004020202020204" pitchFamily="34" charset="0"/>
                        </a:rPr>
                        <a:t>Programación 2026</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rowSpan="2">
                  <a:txBody>
                    <a:bodyPr/>
                    <a:lstStyle/>
                    <a:p>
                      <a:pPr algn="ctr" rtl="0" fontAlgn="ctr"/>
                      <a:r>
                        <a:rPr lang="es-CO" sz="1200" b="1" i="0" u="none" strike="noStrike">
                          <a:solidFill>
                            <a:srgbClr val="A94613"/>
                          </a:solidFill>
                          <a:effectLst/>
                          <a:latin typeface="Aptos" panose="020B0004020202020204" pitchFamily="34" charset="0"/>
                        </a:rPr>
                        <a:t>% variación 2026-2025</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extLst>
                  <a:ext uri="{0D108BD9-81ED-4DB2-BD59-A6C34878D82A}">
                    <a16:rowId xmlns:a16="http://schemas.microsoft.com/office/drawing/2014/main" val="3481073933"/>
                  </a:ext>
                </a:extLst>
              </a:tr>
              <a:tr h="874510">
                <a:tc vMerge="1">
                  <a:txBody>
                    <a:bodyPr/>
                    <a:lstStyle/>
                    <a:p>
                      <a:endParaRPr lang="es-CO"/>
                    </a:p>
                  </a:txBody>
                  <a:tcPr/>
                </a:tc>
                <a:tc>
                  <a:txBody>
                    <a:bodyPr/>
                    <a:lstStyle/>
                    <a:p>
                      <a:pPr algn="ctr" rtl="0" fontAlgn="ctr"/>
                      <a:r>
                        <a:rPr lang="es-CO" sz="1200" b="1" i="0" u="none" strike="noStrike">
                          <a:solidFill>
                            <a:srgbClr val="232A34"/>
                          </a:solidFill>
                          <a:effectLst/>
                          <a:latin typeface="Aptos" panose="020B0004020202020204" pitchFamily="34" charset="0"/>
                        </a:rPr>
                        <a:t>Dic. 2021</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A94613"/>
                          </a:solidFill>
                          <a:effectLst/>
                          <a:latin typeface="Aptos" panose="020B0004020202020204" pitchFamily="34" charset="0"/>
                        </a:rPr>
                        <a:t>% variación 2020-2021</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232A34"/>
                          </a:solidFill>
                          <a:effectLst/>
                          <a:latin typeface="Aptos" panose="020B0004020202020204" pitchFamily="34" charset="0"/>
                        </a:rPr>
                        <a:t>Dic. 2022</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A94613"/>
                          </a:solidFill>
                          <a:effectLst/>
                          <a:latin typeface="Aptos" panose="020B0004020202020204" pitchFamily="34" charset="0"/>
                        </a:rPr>
                        <a:t>% variación 2022-2021</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232A34"/>
                          </a:solidFill>
                          <a:effectLst/>
                          <a:latin typeface="Aptos" panose="020B0004020202020204" pitchFamily="34" charset="0"/>
                        </a:rPr>
                        <a:t>Dic. 2023</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A94613"/>
                          </a:solidFill>
                          <a:effectLst/>
                          <a:latin typeface="Aptos" panose="020B0004020202020204" pitchFamily="34" charset="0"/>
                        </a:rPr>
                        <a:t>% variación 2023-2022</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232A34"/>
                          </a:solidFill>
                          <a:effectLst/>
                          <a:latin typeface="Aptos" panose="020B0004020202020204" pitchFamily="34" charset="0"/>
                        </a:rPr>
                        <a:t>Dic. 2024</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A94613"/>
                          </a:solidFill>
                          <a:effectLst/>
                          <a:latin typeface="Aptos" panose="020B0004020202020204" pitchFamily="34" charset="0"/>
                        </a:rPr>
                        <a:t>% variación 2024-2023</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232A34"/>
                          </a:solidFill>
                          <a:effectLst/>
                          <a:latin typeface="Aptos" panose="020B0004020202020204" pitchFamily="34" charset="0"/>
                        </a:rPr>
                        <a:t>Dic. 2025</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A94613"/>
                          </a:solidFill>
                          <a:effectLst/>
                          <a:latin typeface="Aptos" panose="020B0004020202020204" pitchFamily="34" charset="0"/>
                        </a:rPr>
                        <a:t>% variación 2025-2024</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vMerge="1">
                  <a:txBody>
                    <a:bodyPr/>
                    <a:lstStyle/>
                    <a:p>
                      <a:endParaRPr lang="es-CO"/>
                    </a:p>
                  </a:txBody>
                  <a:tcPr/>
                </a:tc>
                <a:tc vMerge="1">
                  <a:txBody>
                    <a:bodyPr/>
                    <a:lstStyle/>
                    <a:p>
                      <a:endParaRPr lang="es-CO"/>
                    </a:p>
                  </a:txBody>
                  <a:tcPr/>
                </a:tc>
                <a:extLst>
                  <a:ext uri="{0D108BD9-81ED-4DB2-BD59-A6C34878D82A}">
                    <a16:rowId xmlns:a16="http://schemas.microsoft.com/office/drawing/2014/main" val="4186797292"/>
                  </a:ext>
                </a:extLst>
              </a:tr>
              <a:tr h="228864">
                <a:tc>
                  <a:txBody>
                    <a:bodyPr/>
                    <a:lstStyle/>
                    <a:p>
                      <a:pPr algn="l" rtl="0" fontAlgn="ctr"/>
                      <a:r>
                        <a:rPr lang="es-CO" sz="1200" b="1" i="0" u="none" strike="noStrike" dirty="0">
                          <a:solidFill>
                            <a:srgbClr val="232A34"/>
                          </a:solidFill>
                          <a:effectLst/>
                          <a:latin typeface="Aptos" panose="020B0004020202020204" pitchFamily="34" charset="0"/>
                        </a:rPr>
                        <a:t>PRESUPUESTO DE GASTOS</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$ 39.501</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4%</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$ 42.560</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8%</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$ 39.720</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-7%</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$ 39.086</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-2%</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$ 50.200</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28,43%</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$ 80.086</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59,53%</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extLst>
                  <a:ext uri="{0D108BD9-81ED-4DB2-BD59-A6C34878D82A}">
                    <a16:rowId xmlns:a16="http://schemas.microsoft.com/office/drawing/2014/main" val="4039341406"/>
                  </a:ext>
                </a:extLst>
              </a:tr>
              <a:tr h="242326">
                <a:tc>
                  <a:txBody>
                    <a:bodyPr/>
                    <a:lstStyle/>
                    <a:p>
                      <a:pPr algn="l" rtl="0" fontAlgn="ctr"/>
                      <a:r>
                        <a:rPr lang="es-CO" sz="1200" b="1" i="0" u="none" strike="noStrike" dirty="0">
                          <a:solidFill>
                            <a:srgbClr val="FFFFFF"/>
                          </a:solidFill>
                          <a:effectLst/>
                          <a:latin typeface="Aptos" panose="020B0004020202020204" pitchFamily="34" charset="0"/>
                        </a:rPr>
                        <a:t>Gastos de funcionamiento</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$ 16.627</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-1%</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$ 16.095</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-3%</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$ 18.769</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17%</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$ 21.322</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14%</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$ 22.599</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5,99%</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$ 24.243</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7,27%</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extLst>
                  <a:ext uri="{0D108BD9-81ED-4DB2-BD59-A6C34878D82A}">
                    <a16:rowId xmlns:a16="http://schemas.microsoft.com/office/drawing/2014/main" val="3279248456"/>
                  </a:ext>
                </a:extLst>
              </a:tr>
              <a:tr h="242326">
                <a:tc>
                  <a:txBody>
                    <a:bodyPr/>
                    <a:lstStyle/>
                    <a:p>
                      <a:pPr algn="l" rtl="0" fontAlgn="ctr"/>
                      <a:r>
                        <a:rPr lang="es-CO" sz="1200" b="0" i="0" u="none" strike="noStrike" dirty="0">
                          <a:solidFill>
                            <a:srgbClr val="232A34"/>
                          </a:solidFill>
                          <a:effectLst/>
                          <a:latin typeface="Aptos" panose="020B0004020202020204" pitchFamily="34" charset="0"/>
                        </a:rPr>
                        <a:t>Gastos de personal</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$ 12.030</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-3%</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$ 12.552</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4%</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$ 14.500</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16%</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$ 16.484</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14%</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$ 4.924</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-70,13%</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$ 18.807</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282%</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extLst>
                  <a:ext uri="{0D108BD9-81ED-4DB2-BD59-A6C34878D82A}">
                    <a16:rowId xmlns:a16="http://schemas.microsoft.com/office/drawing/2014/main" val="697813372"/>
                  </a:ext>
                </a:extLst>
              </a:tr>
              <a:tr h="442304">
                <a:tc>
                  <a:txBody>
                    <a:bodyPr/>
                    <a:lstStyle/>
                    <a:p>
                      <a:pPr algn="l" rtl="0" fontAlgn="ctr"/>
                      <a:r>
                        <a:rPr lang="es-CO" sz="1200" b="0" i="0" u="none" strike="noStrike" dirty="0">
                          <a:solidFill>
                            <a:srgbClr val="232A34"/>
                          </a:solidFill>
                          <a:effectLst/>
                          <a:latin typeface="Aptos" panose="020B0004020202020204" pitchFamily="34" charset="0"/>
                        </a:rPr>
                        <a:t>Adquisición de bienes y servicios</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b"/>
                      <a:r>
                        <a:rPr lang="es-CO" sz="1200" b="0" i="0" u="none" strike="noStrike">
                          <a:solidFill>
                            <a:srgbClr val="000000"/>
                          </a:solidFill>
                          <a:effectLst/>
                          <a:latin typeface="Aptos" panose="020B0004020202020204" pitchFamily="34" charset="0"/>
                        </a:rPr>
                        <a:t>$ 4.336</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ctr"/>
                      <a:r>
                        <a:rPr lang="es-CO" sz="1200" b="0" i="0" u="none" strike="noStrike">
                          <a:solidFill>
                            <a:srgbClr val="000000"/>
                          </a:solidFill>
                          <a:effectLst/>
                          <a:latin typeface="Aptos" panose="020B0004020202020204" pitchFamily="34" charset="0"/>
                        </a:rPr>
                        <a:t>4%</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b"/>
                      <a:r>
                        <a:rPr lang="es-CO" sz="1200" b="0" i="0" u="none" strike="noStrike">
                          <a:solidFill>
                            <a:srgbClr val="000000"/>
                          </a:solidFill>
                          <a:effectLst/>
                          <a:latin typeface="Aptos" panose="020B0004020202020204" pitchFamily="34" charset="0"/>
                        </a:rPr>
                        <a:t>$ 3.503</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b"/>
                      <a:r>
                        <a:rPr lang="es-CO" sz="1200" b="0" i="0" u="none" strike="noStrike">
                          <a:solidFill>
                            <a:srgbClr val="000000"/>
                          </a:solidFill>
                          <a:effectLst/>
                          <a:latin typeface="Aptos" panose="020B0004020202020204" pitchFamily="34" charset="0"/>
                        </a:rPr>
                        <a:t>-19%</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b"/>
                      <a:r>
                        <a:rPr lang="es-CO" sz="1200" b="0" i="0" u="none" strike="noStrike">
                          <a:solidFill>
                            <a:srgbClr val="000000"/>
                          </a:solidFill>
                          <a:effectLst/>
                          <a:latin typeface="Aptos" panose="020B0004020202020204" pitchFamily="34" charset="0"/>
                        </a:rPr>
                        <a:t>$ 4.245</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b"/>
                      <a:r>
                        <a:rPr lang="es-CO" sz="1200" b="0" i="0" u="none" strike="noStrike">
                          <a:solidFill>
                            <a:srgbClr val="000000"/>
                          </a:solidFill>
                          <a:effectLst/>
                          <a:latin typeface="Aptos" panose="020B0004020202020204" pitchFamily="34" charset="0"/>
                        </a:rPr>
                        <a:t>21%</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b"/>
                      <a:r>
                        <a:rPr lang="es-CO" sz="1200" b="0" i="0" u="none" strike="noStrike">
                          <a:solidFill>
                            <a:srgbClr val="000000"/>
                          </a:solidFill>
                          <a:effectLst/>
                          <a:latin typeface="Aptos" panose="020B0004020202020204" pitchFamily="34" charset="0"/>
                        </a:rPr>
                        <a:t>$ 4.837</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ctr"/>
                      <a:r>
                        <a:rPr lang="es-CO" sz="1200" b="0" i="0" u="none" strike="noStrike">
                          <a:solidFill>
                            <a:srgbClr val="000000"/>
                          </a:solidFill>
                          <a:effectLst/>
                          <a:latin typeface="Aptos" panose="020B0004020202020204" pitchFamily="34" charset="0"/>
                        </a:rPr>
                        <a:t>14%</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ctr"/>
                      <a:r>
                        <a:rPr lang="es-CO" sz="1200" b="0" i="0" u="none" strike="noStrike">
                          <a:solidFill>
                            <a:srgbClr val="000000"/>
                          </a:solidFill>
                          <a:effectLst/>
                          <a:latin typeface="Aptos" panose="020B0004020202020204" pitchFamily="34" charset="0"/>
                        </a:rPr>
                        <a:t>$ 17.675</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ctr"/>
                      <a:r>
                        <a:rPr lang="es-CO" sz="1200" b="0" i="0" u="none" strike="noStrike">
                          <a:solidFill>
                            <a:srgbClr val="000000"/>
                          </a:solidFill>
                          <a:effectLst/>
                          <a:latin typeface="Aptos" panose="020B0004020202020204" pitchFamily="34" charset="0"/>
                        </a:rPr>
                        <a:t>265,38%</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ctr"/>
                      <a:r>
                        <a:rPr lang="es-CO" sz="1200" b="0" i="0" u="none" strike="noStrike">
                          <a:solidFill>
                            <a:srgbClr val="000000"/>
                          </a:solidFill>
                          <a:effectLst/>
                          <a:latin typeface="Aptos" panose="020B0004020202020204" pitchFamily="34" charset="0"/>
                        </a:rPr>
                        <a:t>$ 5.436</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ctr"/>
                      <a:r>
                        <a:rPr lang="es-CO" sz="1200" b="0" i="0" u="none" strike="noStrike">
                          <a:solidFill>
                            <a:srgbClr val="000000"/>
                          </a:solidFill>
                          <a:effectLst/>
                          <a:latin typeface="Aptos" panose="020B0004020202020204" pitchFamily="34" charset="0"/>
                        </a:rPr>
                        <a:t>-69,24%</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extLst>
                  <a:ext uri="{0D108BD9-81ED-4DB2-BD59-A6C34878D82A}">
                    <a16:rowId xmlns:a16="http://schemas.microsoft.com/office/drawing/2014/main" val="445293206"/>
                  </a:ext>
                </a:extLst>
              </a:tr>
              <a:tr h="442304">
                <a:tc>
                  <a:txBody>
                    <a:bodyPr/>
                    <a:lstStyle/>
                    <a:p>
                      <a:pPr algn="l" rtl="0" fontAlgn="ctr"/>
                      <a:r>
                        <a:rPr lang="es-CO" sz="1200" b="0" i="0" u="none" strike="noStrike" dirty="0">
                          <a:solidFill>
                            <a:srgbClr val="232A34"/>
                          </a:solidFill>
                          <a:effectLst/>
                          <a:latin typeface="Aptos" panose="020B0004020202020204" pitchFamily="34" charset="0"/>
                        </a:rPr>
                        <a:t>Otros gastos de funcionamiento</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$ 261</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49%</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$ 40</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-85%</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$ 24</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-41%</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$ 1</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-96%</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$ 1</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0,46%</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$ 0</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-100%</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extLst>
                  <a:ext uri="{0D108BD9-81ED-4DB2-BD59-A6C34878D82A}">
                    <a16:rowId xmlns:a16="http://schemas.microsoft.com/office/drawing/2014/main" val="3540190351"/>
                  </a:ext>
                </a:extLst>
              </a:tr>
              <a:tr h="228864">
                <a:tc>
                  <a:txBody>
                    <a:bodyPr/>
                    <a:lstStyle/>
                    <a:p>
                      <a:pPr algn="l" rtl="0" fontAlgn="ctr"/>
                      <a:r>
                        <a:rPr lang="es-CO" sz="1200" b="1" i="0" u="none" strike="noStrike" dirty="0">
                          <a:solidFill>
                            <a:srgbClr val="FFFFFF"/>
                          </a:solidFill>
                          <a:effectLst/>
                          <a:latin typeface="Aptos" panose="020B0004020202020204" pitchFamily="34" charset="0"/>
                        </a:rPr>
                        <a:t>Gastos de Inversión</a:t>
                      </a:r>
                    </a:p>
                  </a:txBody>
                  <a:tcPr marL="8545" marR="8545" marT="8545" marB="0" anchor="ctr">
                    <a:lnL>
                      <a:noFill/>
                    </a:lnL>
                    <a:lnR w="12700" cap="flat" cmpd="sng" algn="ctr">
                      <a:solidFill>
                        <a:srgbClr val="D9D9D9"/>
                      </a:solidFill>
                      <a:prstDash val="solid"/>
                      <a:round/>
                      <a:headEnd type="none" w="med" len="med"/>
                      <a:tailEnd type="none" w="med" len="med"/>
                    </a:lnR>
                    <a:lnT>
                      <a:noFill/>
                    </a:lnT>
                    <a:lnB>
                      <a:noFill/>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$ 22.874</a:t>
                      </a:r>
                    </a:p>
                  </a:txBody>
                  <a:tcPr marL="8545" marR="8545" marT="8545"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a:noFill/>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7%</a:t>
                      </a:r>
                    </a:p>
                  </a:txBody>
                  <a:tcPr marL="8545" marR="8545" marT="8545"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a:noFill/>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$ 26.465</a:t>
                      </a:r>
                    </a:p>
                  </a:txBody>
                  <a:tcPr marL="8545" marR="8545" marT="8545"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a:noFill/>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16%</a:t>
                      </a:r>
                    </a:p>
                  </a:txBody>
                  <a:tcPr marL="8545" marR="8545" marT="8545"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a:noFill/>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$ 20.951</a:t>
                      </a:r>
                    </a:p>
                  </a:txBody>
                  <a:tcPr marL="8545" marR="8545" marT="8545"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a:noFill/>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-21%</a:t>
                      </a:r>
                    </a:p>
                  </a:txBody>
                  <a:tcPr marL="8545" marR="8545" marT="8545"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a:noFill/>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$ 17.764</a:t>
                      </a:r>
                    </a:p>
                  </a:txBody>
                  <a:tcPr marL="8545" marR="8545" marT="8545"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a:noFill/>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-15%</a:t>
                      </a:r>
                    </a:p>
                  </a:txBody>
                  <a:tcPr marL="8545" marR="8545" marT="8545"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a:noFill/>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$ 27.601</a:t>
                      </a:r>
                    </a:p>
                  </a:txBody>
                  <a:tcPr marL="8545" marR="8545" marT="8545"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a:noFill/>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55,37%</a:t>
                      </a:r>
                    </a:p>
                  </a:txBody>
                  <a:tcPr marL="8545" marR="8545" marT="8545"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a:noFill/>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$ 55.843</a:t>
                      </a:r>
                    </a:p>
                  </a:txBody>
                  <a:tcPr marL="8545" marR="8545" marT="8545"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0070C0"/>
                    </a:solidFill>
                  </a:tcPr>
                </a:tc>
                <a:tc>
                  <a:txBody>
                    <a:bodyPr/>
                    <a:lstStyle/>
                    <a:p>
                      <a:pPr algn="ctr" rtl="0" fontAlgn="ctr"/>
                      <a:r>
                        <a:rPr lang="es-CO" sz="1200" b="0" i="0" u="none" strike="noStrike" dirty="0">
                          <a:solidFill>
                            <a:srgbClr val="FFFFFF"/>
                          </a:solidFill>
                          <a:effectLst/>
                          <a:latin typeface="Aptos" panose="020B0004020202020204" pitchFamily="34" charset="0"/>
                        </a:rPr>
                        <a:t>102,33%</a:t>
                      </a:r>
                    </a:p>
                  </a:txBody>
                  <a:tcPr marL="8545" marR="8545" marT="8545" marB="0" anchor="ctr">
                    <a:lnL w="12700" cap="flat" cmpd="sng" algn="ctr">
                      <a:solidFill>
                        <a:srgbClr val="D9D9D9"/>
                      </a:solidFill>
                      <a:prstDash val="solid"/>
                      <a:round/>
                      <a:headEnd type="none" w="med" len="med"/>
                      <a:tailEnd type="none" w="med" len="med"/>
                    </a:lnL>
                    <a:lnR>
                      <a:noFill/>
                    </a:lnR>
                    <a:lnT>
                      <a:noFill/>
                    </a:lnT>
                    <a:lnB>
                      <a:noFill/>
                    </a:lnB>
                    <a:solidFill>
                      <a:srgbClr val="0070C0"/>
                    </a:solidFill>
                  </a:tcPr>
                </a:tc>
                <a:extLst>
                  <a:ext uri="{0D108BD9-81ED-4DB2-BD59-A6C34878D82A}">
                    <a16:rowId xmlns:a16="http://schemas.microsoft.com/office/drawing/2014/main" val="1513042469"/>
                  </a:ext>
                </a:extLst>
              </a:tr>
            </a:tbl>
          </a:graphicData>
        </a:graphic>
      </p:graphicFrame>
    </p:spTree>
    <p:extLst>
      <p:ext uri="{BB962C8B-B14F-4D97-AF65-F5344CB8AC3E}">
        <p14:creationId xmlns:p14="http://schemas.microsoft.com/office/powerpoint/2010/main" val="9847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F08905-8012-95AD-E9ED-729FEAB47062}"/>
            </a:ext>
          </a:extLst>
        </p:cNvPr>
        <p:cNvGrpSpPr/>
        <p:nvPr/>
      </p:nvGrpSpPr>
      <p:grpSpPr>
        <a:xfrm>
          <a:off x="0" y="0"/>
          <a:ext cx="0" cy="0"/>
          <a:chOff x="0" y="0"/>
          <a:chExt cx="0" cy="0"/>
        </a:xfrm>
      </p:grpSpPr>
      <p:sp>
        <p:nvSpPr>
          <p:cNvPr id="6" name="Título 4">
            <a:extLst>
              <a:ext uri="{FF2B5EF4-FFF2-40B4-BE49-F238E27FC236}">
                <a16:creationId xmlns:a16="http://schemas.microsoft.com/office/drawing/2014/main" id="{E5C2BD1A-7520-A9F2-B524-4199910AC3E1}"/>
              </a:ext>
            </a:extLst>
          </p:cNvPr>
          <p:cNvSpPr txBox="1">
            <a:spLocks/>
          </p:cNvSpPr>
          <p:nvPr/>
        </p:nvSpPr>
        <p:spPr>
          <a:xfrm>
            <a:off x="994228" y="153299"/>
            <a:ext cx="10584500" cy="1433130"/>
          </a:xfrm>
          <a:prstGeom prst="rect">
            <a:avLst/>
          </a:prstGeom>
        </p:spPr>
        <p:txBody>
          <a:bodyPr/>
          <a:lstStyle>
            <a:lvl1pPr>
              <a:lnSpc>
                <a:spcPct val="90000"/>
              </a:lnSpc>
              <a:spcBef>
                <a:spcPct val="0"/>
              </a:spcBef>
              <a:buNone/>
              <a:defRPr sz="3200">
                <a:latin typeface="Arial" panose="020B0604020202020204" pitchFamily="34" charset="0"/>
                <a:ea typeface="+mj-ea"/>
                <a:cs typeface="Arial" panose="020B0604020202020204" pitchFamily="34" charset="0"/>
              </a:defRPr>
            </a:lvl1pPr>
          </a:lstStyle>
          <a:p>
            <a:r>
              <a:rPr lang="es-ES" dirty="0"/>
              <a:t>3. Comportamiento histórico del presupuesto de gastos </a:t>
            </a:r>
            <a:br>
              <a:rPr lang="es-ES" dirty="0"/>
            </a:br>
            <a:r>
              <a:rPr lang="es-ES" dirty="0"/>
              <a:t>IDPAC - Instituto Distrital de la Participación y Acción Comunal</a:t>
            </a:r>
            <a:endParaRPr lang="es-CO" dirty="0"/>
          </a:p>
        </p:txBody>
      </p:sp>
      <p:sp>
        <p:nvSpPr>
          <p:cNvPr id="7" name="CuadroTexto 6">
            <a:extLst>
              <a:ext uri="{FF2B5EF4-FFF2-40B4-BE49-F238E27FC236}">
                <a16:creationId xmlns:a16="http://schemas.microsoft.com/office/drawing/2014/main" id="{19B60B44-45F2-E4A7-AD98-F7742C4836B3}"/>
              </a:ext>
            </a:extLst>
          </p:cNvPr>
          <p:cNvSpPr txBox="1"/>
          <p:nvPr/>
        </p:nvSpPr>
        <p:spPr>
          <a:xfrm>
            <a:off x="8321348" y="1559234"/>
            <a:ext cx="3358772" cy="307777"/>
          </a:xfrm>
          <a:prstGeom prst="rect">
            <a:avLst/>
          </a:prstGeom>
          <a:noFill/>
        </p:spPr>
        <p:txBody>
          <a:bodyPr wrap="square" lIns="91440" tIns="45720" rIns="91440" bIns="45720" rtlCol="0" anchor="t">
            <a:spAutoFit/>
          </a:bodyPr>
          <a:lstStyle/>
          <a:p>
            <a:pPr algn="r"/>
            <a:r>
              <a:rPr lang="es-CO" sz="1400" dirty="0"/>
              <a:t>Cifras en </a:t>
            </a:r>
            <a:r>
              <a:rPr lang="es-CO" sz="1400"/>
              <a:t>millones constantes </a:t>
            </a:r>
            <a:r>
              <a:rPr lang="es-CO" sz="1400" dirty="0"/>
              <a:t>de pesos</a:t>
            </a:r>
          </a:p>
        </p:txBody>
      </p:sp>
      <p:graphicFrame>
        <p:nvGraphicFramePr>
          <p:cNvPr id="5" name="Tabla 4">
            <a:extLst>
              <a:ext uri="{FF2B5EF4-FFF2-40B4-BE49-F238E27FC236}">
                <a16:creationId xmlns:a16="http://schemas.microsoft.com/office/drawing/2014/main" id="{78C0D112-630C-2503-A6DD-D43F36C99429}"/>
              </a:ext>
            </a:extLst>
          </p:cNvPr>
          <p:cNvGraphicFramePr>
            <a:graphicFrameLocks noGrp="1"/>
          </p:cNvGraphicFramePr>
          <p:nvPr>
            <p:extLst>
              <p:ext uri="{D42A27DB-BD31-4B8C-83A1-F6EECF244321}">
                <p14:modId xmlns:p14="http://schemas.microsoft.com/office/powerpoint/2010/main" val="1677961560"/>
              </p:ext>
            </p:extLst>
          </p:nvPr>
        </p:nvGraphicFramePr>
        <p:xfrm>
          <a:off x="520117" y="2223470"/>
          <a:ext cx="11160003" cy="3240000"/>
        </p:xfrm>
        <a:graphic>
          <a:graphicData uri="http://schemas.openxmlformats.org/drawingml/2006/table">
            <a:tbl>
              <a:tblPr/>
              <a:tblGrid>
                <a:gridCol w="2177561">
                  <a:extLst>
                    <a:ext uri="{9D8B030D-6E8A-4147-A177-3AD203B41FA5}">
                      <a16:colId xmlns:a16="http://schemas.microsoft.com/office/drawing/2014/main" val="3573303436"/>
                    </a:ext>
                  </a:extLst>
                </a:gridCol>
                <a:gridCol w="721909">
                  <a:extLst>
                    <a:ext uri="{9D8B030D-6E8A-4147-A177-3AD203B41FA5}">
                      <a16:colId xmlns:a16="http://schemas.microsoft.com/office/drawing/2014/main" val="2938325859"/>
                    </a:ext>
                  </a:extLst>
                </a:gridCol>
                <a:gridCol w="721909">
                  <a:extLst>
                    <a:ext uri="{9D8B030D-6E8A-4147-A177-3AD203B41FA5}">
                      <a16:colId xmlns:a16="http://schemas.microsoft.com/office/drawing/2014/main" val="541203159"/>
                    </a:ext>
                  </a:extLst>
                </a:gridCol>
                <a:gridCol w="721909">
                  <a:extLst>
                    <a:ext uri="{9D8B030D-6E8A-4147-A177-3AD203B41FA5}">
                      <a16:colId xmlns:a16="http://schemas.microsoft.com/office/drawing/2014/main" val="2566419558"/>
                    </a:ext>
                  </a:extLst>
                </a:gridCol>
                <a:gridCol w="721909">
                  <a:extLst>
                    <a:ext uri="{9D8B030D-6E8A-4147-A177-3AD203B41FA5}">
                      <a16:colId xmlns:a16="http://schemas.microsoft.com/office/drawing/2014/main" val="1949660862"/>
                    </a:ext>
                  </a:extLst>
                </a:gridCol>
                <a:gridCol w="721909">
                  <a:extLst>
                    <a:ext uri="{9D8B030D-6E8A-4147-A177-3AD203B41FA5}">
                      <a16:colId xmlns:a16="http://schemas.microsoft.com/office/drawing/2014/main" val="1806287473"/>
                    </a:ext>
                  </a:extLst>
                </a:gridCol>
                <a:gridCol w="721909">
                  <a:extLst>
                    <a:ext uri="{9D8B030D-6E8A-4147-A177-3AD203B41FA5}">
                      <a16:colId xmlns:a16="http://schemas.microsoft.com/office/drawing/2014/main" val="908575597"/>
                    </a:ext>
                  </a:extLst>
                </a:gridCol>
                <a:gridCol w="721909">
                  <a:extLst>
                    <a:ext uri="{9D8B030D-6E8A-4147-A177-3AD203B41FA5}">
                      <a16:colId xmlns:a16="http://schemas.microsoft.com/office/drawing/2014/main" val="2373774509"/>
                    </a:ext>
                  </a:extLst>
                </a:gridCol>
                <a:gridCol w="721909">
                  <a:extLst>
                    <a:ext uri="{9D8B030D-6E8A-4147-A177-3AD203B41FA5}">
                      <a16:colId xmlns:a16="http://schemas.microsoft.com/office/drawing/2014/main" val="2360793010"/>
                    </a:ext>
                  </a:extLst>
                </a:gridCol>
                <a:gridCol w="721909">
                  <a:extLst>
                    <a:ext uri="{9D8B030D-6E8A-4147-A177-3AD203B41FA5}">
                      <a16:colId xmlns:a16="http://schemas.microsoft.com/office/drawing/2014/main" val="306152901"/>
                    </a:ext>
                  </a:extLst>
                </a:gridCol>
                <a:gridCol w="721909">
                  <a:extLst>
                    <a:ext uri="{9D8B030D-6E8A-4147-A177-3AD203B41FA5}">
                      <a16:colId xmlns:a16="http://schemas.microsoft.com/office/drawing/2014/main" val="1436026823"/>
                    </a:ext>
                  </a:extLst>
                </a:gridCol>
                <a:gridCol w="1041443">
                  <a:extLst>
                    <a:ext uri="{9D8B030D-6E8A-4147-A177-3AD203B41FA5}">
                      <a16:colId xmlns:a16="http://schemas.microsoft.com/office/drawing/2014/main" val="3016176957"/>
                    </a:ext>
                  </a:extLst>
                </a:gridCol>
                <a:gridCol w="721909">
                  <a:extLst>
                    <a:ext uri="{9D8B030D-6E8A-4147-A177-3AD203B41FA5}">
                      <a16:colId xmlns:a16="http://schemas.microsoft.com/office/drawing/2014/main" val="3402564762"/>
                    </a:ext>
                  </a:extLst>
                </a:gridCol>
              </a:tblGrid>
              <a:tr h="536274">
                <a:tc rowSpan="2">
                  <a:txBody>
                    <a:bodyPr/>
                    <a:lstStyle/>
                    <a:p>
                      <a:pPr algn="ctr" rtl="0" fontAlgn="ctr"/>
                      <a:r>
                        <a:rPr lang="es-CO" sz="1200" b="1" i="0" u="none" strike="noStrike" dirty="0">
                          <a:solidFill>
                            <a:srgbClr val="232A34"/>
                          </a:solidFill>
                          <a:effectLst/>
                          <a:latin typeface="Aptos" panose="020B0004020202020204" pitchFamily="34" charset="0"/>
                        </a:rPr>
                        <a:t>Ítem </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gridSpan="10">
                  <a:txBody>
                    <a:bodyPr/>
                    <a:lstStyle/>
                    <a:p>
                      <a:pPr algn="ctr" rtl="0" fontAlgn="ctr"/>
                      <a:r>
                        <a:rPr lang="es-CO" sz="1200" b="1" i="0" u="none" strike="noStrike">
                          <a:solidFill>
                            <a:srgbClr val="232A34"/>
                          </a:solidFill>
                          <a:effectLst/>
                          <a:latin typeface="Lexend Deca"/>
                        </a:rPr>
                        <a:t>Histórico Apropiación Disponible en Gastos de  Inversión y Funcionamiento Pesos Constantes de 2026</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rowSpan="2">
                  <a:txBody>
                    <a:bodyPr/>
                    <a:lstStyle/>
                    <a:p>
                      <a:pPr algn="ctr" rtl="0" fontAlgn="ctr"/>
                      <a:r>
                        <a:rPr lang="es-CO" sz="1200" b="1" i="0" u="none" strike="noStrike">
                          <a:solidFill>
                            <a:srgbClr val="232A34"/>
                          </a:solidFill>
                          <a:effectLst/>
                          <a:latin typeface="Aptos" panose="020B0004020202020204" pitchFamily="34" charset="0"/>
                        </a:rPr>
                        <a:t>Programación 2026</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rowSpan="2">
                  <a:txBody>
                    <a:bodyPr/>
                    <a:lstStyle/>
                    <a:p>
                      <a:pPr algn="ctr" rtl="0" fontAlgn="ctr"/>
                      <a:r>
                        <a:rPr lang="es-CO" sz="1200" b="1" i="0" u="none" strike="noStrike">
                          <a:solidFill>
                            <a:srgbClr val="A94613"/>
                          </a:solidFill>
                          <a:effectLst/>
                          <a:latin typeface="Aptos" panose="020B0004020202020204" pitchFamily="34" charset="0"/>
                        </a:rPr>
                        <a:t>% variación 2026-2025</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extLst>
                  <a:ext uri="{0D108BD9-81ED-4DB2-BD59-A6C34878D82A}">
                    <a16:rowId xmlns:a16="http://schemas.microsoft.com/office/drawing/2014/main" val="1042576207"/>
                  </a:ext>
                </a:extLst>
              </a:tr>
              <a:tr h="870892">
                <a:tc vMerge="1">
                  <a:txBody>
                    <a:bodyPr/>
                    <a:lstStyle/>
                    <a:p>
                      <a:endParaRPr lang="es-CO"/>
                    </a:p>
                  </a:txBody>
                  <a:tcPr/>
                </a:tc>
                <a:tc>
                  <a:txBody>
                    <a:bodyPr/>
                    <a:lstStyle/>
                    <a:p>
                      <a:pPr algn="ctr" rtl="0" fontAlgn="ctr"/>
                      <a:r>
                        <a:rPr lang="es-CO" sz="1200" b="1" i="0" u="none" strike="noStrike">
                          <a:solidFill>
                            <a:srgbClr val="232A34"/>
                          </a:solidFill>
                          <a:effectLst/>
                          <a:latin typeface="Aptos" panose="020B0004020202020204" pitchFamily="34" charset="0"/>
                        </a:rPr>
                        <a:t>Dic. 2021</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A94613"/>
                          </a:solidFill>
                          <a:effectLst/>
                          <a:latin typeface="Aptos" panose="020B0004020202020204" pitchFamily="34" charset="0"/>
                        </a:rPr>
                        <a:t>% variación 2020-2021</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232A34"/>
                          </a:solidFill>
                          <a:effectLst/>
                          <a:latin typeface="Aptos" panose="020B0004020202020204" pitchFamily="34" charset="0"/>
                        </a:rPr>
                        <a:t>Dic. 2022</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A94613"/>
                          </a:solidFill>
                          <a:effectLst/>
                          <a:latin typeface="Aptos" panose="020B0004020202020204" pitchFamily="34" charset="0"/>
                        </a:rPr>
                        <a:t>% variación 2022-2021</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232A34"/>
                          </a:solidFill>
                          <a:effectLst/>
                          <a:latin typeface="Aptos" panose="020B0004020202020204" pitchFamily="34" charset="0"/>
                        </a:rPr>
                        <a:t>Dic. 2023</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A94613"/>
                          </a:solidFill>
                          <a:effectLst/>
                          <a:latin typeface="Aptos" panose="020B0004020202020204" pitchFamily="34" charset="0"/>
                        </a:rPr>
                        <a:t>% variación 2023-2022</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232A34"/>
                          </a:solidFill>
                          <a:effectLst/>
                          <a:latin typeface="Aptos" panose="020B0004020202020204" pitchFamily="34" charset="0"/>
                        </a:rPr>
                        <a:t>Dic. 2024</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A94613"/>
                          </a:solidFill>
                          <a:effectLst/>
                          <a:latin typeface="Aptos" panose="020B0004020202020204" pitchFamily="34" charset="0"/>
                        </a:rPr>
                        <a:t>% variación 2024-2023</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232A34"/>
                          </a:solidFill>
                          <a:effectLst/>
                          <a:latin typeface="Aptos" panose="020B0004020202020204" pitchFamily="34" charset="0"/>
                        </a:rPr>
                        <a:t>Dic. 2025</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a:txBody>
                    <a:bodyPr/>
                    <a:lstStyle/>
                    <a:p>
                      <a:pPr algn="ctr" rtl="0" fontAlgn="ctr"/>
                      <a:r>
                        <a:rPr lang="es-CO" sz="1200" b="1" i="0" u="none" strike="noStrike">
                          <a:solidFill>
                            <a:srgbClr val="A94613"/>
                          </a:solidFill>
                          <a:effectLst/>
                          <a:latin typeface="Aptos" panose="020B0004020202020204" pitchFamily="34" charset="0"/>
                        </a:rPr>
                        <a:t>% variación 2025-2024</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8D4"/>
                    </a:solidFill>
                  </a:tcPr>
                </a:tc>
                <a:tc vMerge="1">
                  <a:txBody>
                    <a:bodyPr/>
                    <a:lstStyle/>
                    <a:p>
                      <a:endParaRPr lang="es-CO"/>
                    </a:p>
                  </a:txBody>
                  <a:tcPr/>
                </a:tc>
                <a:tc vMerge="1">
                  <a:txBody>
                    <a:bodyPr/>
                    <a:lstStyle/>
                    <a:p>
                      <a:endParaRPr lang="es-CO"/>
                    </a:p>
                  </a:txBody>
                  <a:tcPr/>
                </a:tc>
                <a:extLst>
                  <a:ext uri="{0D108BD9-81ED-4DB2-BD59-A6C34878D82A}">
                    <a16:rowId xmlns:a16="http://schemas.microsoft.com/office/drawing/2014/main" val="1793736505"/>
                  </a:ext>
                </a:extLst>
              </a:tr>
              <a:tr h="241323">
                <a:tc>
                  <a:txBody>
                    <a:bodyPr/>
                    <a:lstStyle/>
                    <a:p>
                      <a:pPr algn="l" rtl="0" fontAlgn="ctr"/>
                      <a:r>
                        <a:rPr lang="es-CO" sz="1200" b="1" i="0" u="none" strike="noStrike">
                          <a:solidFill>
                            <a:srgbClr val="232A34"/>
                          </a:solidFill>
                          <a:effectLst/>
                          <a:latin typeface="Aptos" panose="020B0004020202020204" pitchFamily="34" charset="0"/>
                        </a:rPr>
                        <a:t>PRESUPUESTO DE GASTOS</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$ 57.155</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0%</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$ 53.185</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-7%</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$ 45.422</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-15%</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$ 42.487</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-6%</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$ 52.208</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23%</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$ 80.086</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tc>
                  <a:txBody>
                    <a:bodyPr/>
                    <a:lstStyle/>
                    <a:p>
                      <a:pPr algn="ctr" rtl="0" fontAlgn="ctr"/>
                      <a:r>
                        <a:rPr lang="es-CO" sz="1200" b="0" i="0" u="none" strike="noStrike">
                          <a:solidFill>
                            <a:srgbClr val="000000"/>
                          </a:solidFill>
                          <a:effectLst/>
                          <a:latin typeface="Aptos" panose="020B0004020202020204" pitchFamily="34" charset="0"/>
                        </a:rPr>
                        <a:t>53%</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C157"/>
                    </a:solidFill>
                  </a:tcPr>
                </a:tc>
                <a:extLst>
                  <a:ext uri="{0D108BD9-81ED-4DB2-BD59-A6C34878D82A}">
                    <a16:rowId xmlns:a16="http://schemas.microsoft.com/office/drawing/2014/main" val="3958106422"/>
                  </a:ext>
                </a:extLst>
              </a:tr>
              <a:tr h="241323">
                <a:tc>
                  <a:txBody>
                    <a:bodyPr/>
                    <a:lstStyle/>
                    <a:p>
                      <a:pPr algn="l" rtl="0" fontAlgn="ctr"/>
                      <a:r>
                        <a:rPr lang="es-CO" sz="1200" b="1" i="0" u="none" strike="noStrike">
                          <a:solidFill>
                            <a:srgbClr val="FFFFFF"/>
                          </a:solidFill>
                          <a:effectLst/>
                          <a:latin typeface="Aptos" panose="020B0004020202020204" pitchFamily="34" charset="0"/>
                        </a:rPr>
                        <a:t>Gastos de funcionamiento</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$ 24.820</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-1%</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$ 24.820</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0%</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$ 21.463</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-14%</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$ 23.178</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8%</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$ 23.503</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1%</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$ 24.243</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3%</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extLst>
                  <a:ext uri="{0D108BD9-81ED-4DB2-BD59-A6C34878D82A}">
                    <a16:rowId xmlns:a16="http://schemas.microsoft.com/office/drawing/2014/main" val="3859079892"/>
                  </a:ext>
                </a:extLst>
              </a:tr>
              <a:tr h="241323">
                <a:tc>
                  <a:txBody>
                    <a:bodyPr/>
                    <a:lstStyle/>
                    <a:p>
                      <a:pPr algn="l" rtl="0" fontAlgn="ctr"/>
                      <a:r>
                        <a:rPr lang="es-CO" sz="1200" b="0" i="0" u="none" strike="noStrike">
                          <a:solidFill>
                            <a:srgbClr val="232A34"/>
                          </a:solidFill>
                          <a:effectLst/>
                          <a:latin typeface="Aptos" panose="020B0004020202020204" pitchFamily="34" charset="0"/>
                        </a:rPr>
                        <a:t>Gastos de personal</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$ 17.958</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0%</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$ 17.958</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0%</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$ 16.582</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-8%</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$ 17.918</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8%</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$ 5.121</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-71%</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$ 18.807</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267%</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extLst>
                  <a:ext uri="{0D108BD9-81ED-4DB2-BD59-A6C34878D82A}">
                    <a16:rowId xmlns:a16="http://schemas.microsoft.com/office/drawing/2014/main" val="4033729980"/>
                  </a:ext>
                </a:extLst>
              </a:tr>
              <a:tr h="440474">
                <a:tc>
                  <a:txBody>
                    <a:bodyPr/>
                    <a:lstStyle/>
                    <a:p>
                      <a:pPr algn="l" rtl="0" fontAlgn="ctr"/>
                      <a:r>
                        <a:rPr lang="es-CO" sz="1200" b="0" i="0" u="none" strike="noStrike">
                          <a:solidFill>
                            <a:srgbClr val="232A34"/>
                          </a:solidFill>
                          <a:effectLst/>
                          <a:latin typeface="Aptos" panose="020B0004020202020204" pitchFamily="34" charset="0"/>
                        </a:rPr>
                        <a:t>Adquisición de bienes y servicios</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b"/>
                      <a:r>
                        <a:rPr lang="es-CO" sz="1200" b="0" i="0" u="none" strike="noStrike">
                          <a:solidFill>
                            <a:srgbClr val="000000"/>
                          </a:solidFill>
                          <a:effectLst/>
                          <a:latin typeface="Aptos" panose="020B0004020202020204" pitchFamily="34" charset="0"/>
                        </a:rPr>
                        <a:t>$ 6.473</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ctr"/>
                      <a:r>
                        <a:rPr lang="es-CO" sz="1200" b="0" i="0" u="none" strike="noStrike">
                          <a:solidFill>
                            <a:srgbClr val="000000"/>
                          </a:solidFill>
                          <a:effectLst/>
                          <a:latin typeface="Aptos" panose="020B0004020202020204" pitchFamily="34" charset="0"/>
                        </a:rPr>
                        <a:t>0%</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b"/>
                      <a:r>
                        <a:rPr lang="es-CO" sz="1200" b="0" i="0" u="none" strike="noStrike">
                          <a:solidFill>
                            <a:srgbClr val="000000"/>
                          </a:solidFill>
                          <a:effectLst/>
                          <a:latin typeface="Aptos" panose="020B0004020202020204" pitchFamily="34" charset="0"/>
                        </a:rPr>
                        <a:t>$ 6.473</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b"/>
                      <a:r>
                        <a:rPr lang="es-CO" sz="1200" b="0" i="0" u="none" strike="noStrike">
                          <a:solidFill>
                            <a:srgbClr val="000000"/>
                          </a:solidFill>
                          <a:effectLst/>
                          <a:latin typeface="Aptos" panose="020B0004020202020204" pitchFamily="34" charset="0"/>
                        </a:rPr>
                        <a:t>0%</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b"/>
                      <a:r>
                        <a:rPr lang="es-CO" sz="1200" b="0" i="0" u="none" strike="noStrike">
                          <a:solidFill>
                            <a:srgbClr val="000000"/>
                          </a:solidFill>
                          <a:effectLst/>
                          <a:latin typeface="Aptos" panose="020B0004020202020204" pitchFamily="34" charset="0"/>
                        </a:rPr>
                        <a:t>$ 4.854</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b"/>
                      <a:r>
                        <a:rPr lang="es-CO" sz="1200" b="0" i="0" u="none" strike="noStrike">
                          <a:solidFill>
                            <a:srgbClr val="000000"/>
                          </a:solidFill>
                          <a:effectLst/>
                          <a:latin typeface="Aptos" panose="020B0004020202020204" pitchFamily="34" charset="0"/>
                        </a:rPr>
                        <a:t>-25%</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b"/>
                      <a:r>
                        <a:rPr lang="es-CO" sz="1200" b="0" i="0" u="none" strike="noStrike">
                          <a:solidFill>
                            <a:srgbClr val="000000"/>
                          </a:solidFill>
                          <a:effectLst/>
                          <a:latin typeface="Aptos" panose="020B0004020202020204" pitchFamily="34" charset="0"/>
                        </a:rPr>
                        <a:t>$ 5.258</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ctr"/>
                      <a:r>
                        <a:rPr lang="es-CO" sz="1200" b="0" i="0" u="none" strike="noStrike">
                          <a:solidFill>
                            <a:srgbClr val="000000"/>
                          </a:solidFill>
                          <a:effectLst/>
                          <a:latin typeface="Aptos" panose="020B0004020202020204" pitchFamily="34" charset="0"/>
                        </a:rPr>
                        <a:t>8%</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ctr"/>
                      <a:r>
                        <a:rPr lang="es-CO" sz="1200" b="0" i="0" u="none" strike="noStrike">
                          <a:solidFill>
                            <a:srgbClr val="000000"/>
                          </a:solidFill>
                          <a:effectLst/>
                          <a:latin typeface="Aptos" panose="020B0004020202020204" pitchFamily="34" charset="0"/>
                        </a:rPr>
                        <a:t>$ 18.382</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ctr"/>
                      <a:r>
                        <a:rPr lang="es-CO" sz="1200" b="0" i="0" u="none" strike="noStrike">
                          <a:solidFill>
                            <a:srgbClr val="000000"/>
                          </a:solidFill>
                          <a:effectLst/>
                          <a:latin typeface="Aptos" panose="020B0004020202020204" pitchFamily="34" charset="0"/>
                        </a:rPr>
                        <a:t>249,58%</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ctr"/>
                      <a:r>
                        <a:rPr lang="es-CO" sz="1200" b="0" i="0" u="none" strike="noStrike">
                          <a:solidFill>
                            <a:srgbClr val="000000"/>
                          </a:solidFill>
                          <a:effectLst/>
                          <a:latin typeface="Aptos" panose="020B0004020202020204" pitchFamily="34" charset="0"/>
                        </a:rPr>
                        <a:t>$ 5.436</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tc>
                  <a:txBody>
                    <a:bodyPr/>
                    <a:lstStyle/>
                    <a:p>
                      <a:pPr algn="ctr" rtl="0" fontAlgn="ctr"/>
                      <a:r>
                        <a:rPr lang="es-CO" sz="1200" b="0" i="0" u="none" strike="noStrike">
                          <a:solidFill>
                            <a:srgbClr val="000000"/>
                          </a:solidFill>
                          <a:effectLst/>
                          <a:latin typeface="Aptos" panose="020B0004020202020204" pitchFamily="34" charset="0"/>
                        </a:rPr>
                        <a:t>-70%</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9FC"/>
                    </a:solidFill>
                  </a:tcPr>
                </a:tc>
                <a:extLst>
                  <a:ext uri="{0D108BD9-81ED-4DB2-BD59-A6C34878D82A}">
                    <a16:rowId xmlns:a16="http://schemas.microsoft.com/office/drawing/2014/main" val="2509603312"/>
                  </a:ext>
                </a:extLst>
              </a:tr>
              <a:tr h="440474">
                <a:tc>
                  <a:txBody>
                    <a:bodyPr/>
                    <a:lstStyle/>
                    <a:p>
                      <a:pPr algn="l" rtl="0" fontAlgn="ctr"/>
                      <a:r>
                        <a:rPr lang="es-CO" sz="1200" b="0" i="0" u="none" strike="noStrike">
                          <a:solidFill>
                            <a:srgbClr val="232A34"/>
                          </a:solidFill>
                          <a:effectLst/>
                          <a:latin typeface="Aptos" panose="020B0004020202020204" pitchFamily="34" charset="0"/>
                        </a:rPr>
                        <a:t>Otros gastos de funcionamiento</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$ 390</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0%</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$ 390</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0%</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$ 27</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b"/>
                      <a:r>
                        <a:rPr lang="es-CO" sz="1200" b="0" i="0" u="none" strike="noStrike">
                          <a:solidFill>
                            <a:srgbClr val="000000"/>
                          </a:solidFill>
                          <a:effectLst/>
                          <a:latin typeface="Aptos" panose="020B0004020202020204" pitchFamily="34" charset="0"/>
                        </a:rPr>
                        <a:t>-93%</a:t>
                      </a:r>
                    </a:p>
                  </a:txBody>
                  <a:tcPr marL="8545" marR="8545" marT="854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$ 1</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-97%</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$ 1</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-4%</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$ 0</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1200" b="0" i="0" u="none" strike="noStrike">
                          <a:solidFill>
                            <a:srgbClr val="000000"/>
                          </a:solidFill>
                          <a:effectLst/>
                          <a:latin typeface="Aptos" panose="020B0004020202020204" pitchFamily="34" charset="0"/>
                        </a:rPr>
                        <a:t>-100%</a:t>
                      </a:r>
                    </a:p>
                  </a:txBody>
                  <a:tcPr marL="8545" marR="8545" marT="8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EEF1"/>
                    </a:solidFill>
                  </a:tcPr>
                </a:tc>
                <a:extLst>
                  <a:ext uri="{0D108BD9-81ED-4DB2-BD59-A6C34878D82A}">
                    <a16:rowId xmlns:a16="http://schemas.microsoft.com/office/drawing/2014/main" val="2684528090"/>
                  </a:ext>
                </a:extLst>
              </a:tr>
              <a:tr h="227917">
                <a:tc>
                  <a:txBody>
                    <a:bodyPr/>
                    <a:lstStyle/>
                    <a:p>
                      <a:pPr algn="l" rtl="0" fontAlgn="ctr"/>
                      <a:r>
                        <a:rPr lang="es-CO" sz="1200" b="1" i="0" u="none" strike="noStrike" dirty="0">
                          <a:solidFill>
                            <a:srgbClr val="FFFFFF"/>
                          </a:solidFill>
                          <a:effectLst/>
                          <a:latin typeface="Aptos" panose="020B0004020202020204" pitchFamily="34" charset="0"/>
                        </a:rPr>
                        <a:t>Gastos de Inversión</a:t>
                      </a:r>
                    </a:p>
                  </a:txBody>
                  <a:tcPr marL="8545" marR="8545" marT="8545" marB="0" anchor="ctr">
                    <a:lnL>
                      <a:noFill/>
                    </a:lnL>
                    <a:lnR w="12700" cap="flat" cmpd="sng" algn="ctr">
                      <a:solidFill>
                        <a:srgbClr val="D9D9D9"/>
                      </a:solidFill>
                      <a:prstDash val="solid"/>
                      <a:round/>
                      <a:headEnd type="none" w="med" len="med"/>
                      <a:tailEnd type="none" w="med" len="med"/>
                    </a:lnR>
                    <a:lnT>
                      <a:noFill/>
                    </a:lnT>
                    <a:lnB>
                      <a:noFill/>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$ 32.335</a:t>
                      </a:r>
                    </a:p>
                  </a:txBody>
                  <a:tcPr marL="8545" marR="8545" marT="8545"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1%</a:t>
                      </a:r>
                    </a:p>
                  </a:txBody>
                  <a:tcPr marL="8545" marR="8545" marT="8545"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$ 33.072</a:t>
                      </a:r>
                    </a:p>
                  </a:txBody>
                  <a:tcPr marL="8545" marR="8545" marT="8545"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2%</a:t>
                      </a:r>
                    </a:p>
                  </a:txBody>
                  <a:tcPr marL="8545" marR="8545" marT="8545"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a:noFill/>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$ 23.959</a:t>
                      </a:r>
                    </a:p>
                  </a:txBody>
                  <a:tcPr marL="8545" marR="8545" marT="8545"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-28%</a:t>
                      </a:r>
                    </a:p>
                  </a:txBody>
                  <a:tcPr marL="8545" marR="8545" marT="8545"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a:noFill/>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$ 19.310</a:t>
                      </a:r>
                    </a:p>
                  </a:txBody>
                  <a:tcPr marL="8545" marR="8545" marT="8545"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-19%</a:t>
                      </a:r>
                    </a:p>
                  </a:txBody>
                  <a:tcPr marL="8545" marR="8545" marT="8545"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a:noFill/>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$ 28.705</a:t>
                      </a:r>
                    </a:p>
                  </a:txBody>
                  <a:tcPr marL="8545" marR="8545" marT="8545"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0070C0"/>
                    </a:solidFill>
                  </a:tcPr>
                </a:tc>
                <a:tc>
                  <a:txBody>
                    <a:bodyPr/>
                    <a:lstStyle/>
                    <a:p>
                      <a:pPr algn="ctr" rtl="0" fontAlgn="ctr"/>
                      <a:r>
                        <a:rPr lang="es-CO" sz="1200" b="0" i="0" u="none" strike="noStrike">
                          <a:solidFill>
                            <a:srgbClr val="FFFFFF"/>
                          </a:solidFill>
                          <a:effectLst/>
                          <a:latin typeface="Aptos" panose="020B0004020202020204" pitchFamily="34" charset="0"/>
                        </a:rPr>
                        <a:t>49%</a:t>
                      </a:r>
                    </a:p>
                  </a:txBody>
                  <a:tcPr marL="8545" marR="8545" marT="8545"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a:noFill/>
                    </a:lnB>
                    <a:solidFill>
                      <a:srgbClr val="0070C0"/>
                    </a:solidFill>
                  </a:tcPr>
                </a:tc>
                <a:tc>
                  <a:txBody>
                    <a:bodyPr/>
                    <a:lstStyle/>
                    <a:p>
                      <a:pPr algn="ctr" rtl="0" fontAlgn="b"/>
                      <a:r>
                        <a:rPr lang="es-CO" sz="1200" b="0" i="0" u="none" strike="noStrike">
                          <a:solidFill>
                            <a:srgbClr val="FFFFFF"/>
                          </a:solidFill>
                          <a:effectLst/>
                          <a:latin typeface="Aptos" panose="020B0004020202020204" pitchFamily="34" charset="0"/>
                        </a:rPr>
                        <a:t>$ 55.843</a:t>
                      </a:r>
                    </a:p>
                  </a:txBody>
                  <a:tcPr marL="8545" marR="8545" marT="8545"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0070C0"/>
                    </a:solidFill>
                  </a:tcPr>
                </a:tc>
                <a:tc>
                  <a:txBody>
                    <a:bodyPr/>
                    <a:lstStyle/>
                    <a:p>
                      <a:pPr algn="ctr" rtl="0" fontAlgn="ctr"/>
                      <a:r>
                        <a:rPr lang="es-CO" sz="1200" b="0" i="0" u="none" strike="noStrike" dirty="0">
                          <a:solidFill>
                            <a:srgbClr val="FFFFFF"/>
                          </a:solidFill>
                          <a:effectLst/>
                          <a:latin typeface="Aptos" panose="020B0004020202020204" pitchFamily="34" charset="0"/>
                        </a:rPr>
                        <a:t>95%</a:t>
                      </a:r>
                    </a:p>
                  </a:txBody>
                  <a:tcPr marL="8545" marR="8545" marT="8545"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a:noFill/>
                    </a:lnB>
                    <a:solidFill>
                      <a:srgbClr val="0070C0"/>
                    </a:solidFill>
                  </a:tcPr>
                </a:tc>
                <a:extLst>
                  <a:ext uri="{0D108BD9-81ED-4DB2-BD59-A6C34878D82A}">
                    <a16:rowId xmlns:a16="http://schemas.microsoft.com/office/drawing/2014/main" val="447899610"/>
                  </a:ext>
                </a:extLst>
              </a:tr>
            </a:tbl>
          </a:graphicData>
        </a:graphic>
      </p:graphicFrame>
    </p:spTree>
    <p:extLst>
      <p:ext uri="{BB962C8B-B14F-4D97-AF65-F5344CB8AC3E}">
        <p14:creationId xmlns:p14="http://schemas.microsoft.com/office/powerpoint/2010/main" val="3914649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uadroTexto 48">
            <a:extLst>
              <a:ext uri="{FF2B5EF4-FFF2-40B4-BE49-F238E27FC236}">
                <a16:creationId xmlns:a16="http://schemas.microsoft.com/office/drawing/2014/main" id="{D6077840-0B4C-5C11-14F9-4A2182DAEE8B}"/>
              </a:ext>
            </a:extLst>
          </p:cNvPr>
          <p:cNvSpPr txBox="1"/>
          <p:nvPr/>
        </p:nvSpPr>
        <p:spPr>
          <a:xfrm>
            <a:off x="7953375" y="976689"/>
            <a:ext cx="3933825" cy="307777"/>
          </a:xfrm>
          <a:prstGeom prst="rect">
            <a:avLst/>
          </a:prstGeom>
          <a:noFill/>
        </p:spPr>
        <p:txBody>
          <a:bodyPr wrap="square" rtlCol="0">
            <a:spAutoFit/>
          </a:bodyPr>
          <a:lstStyle/>
          <a:p>
            <a:pPr algn="r"/>
            <a:r>
              <a:rPr lang="es-CO" sz="1400" dirty="0"/>
              <a:t>Cifras en millones de pesos constantes 2026</a:t>
            </a:r>
          </a:p>
        </p:txBody>
      </p:sp>
      <p:sp>
        <p:nvSpPr>
          <p:cNvPr id="51" name="Título 4">
            <a:extLst>
              <a:ext uri="{FF2B5EF4-FFF2-40B4-BE49-F238E27FC236}">
                <a16:creationId xmlns:a16="http://schemas.microsoft.com/office/drawing/2014/main" id="{CF722F11-770D-23D6-77F7-1A5A18ED0E0D}"/>
              </a:ext>
            </a:extLst>
          </p:cNvPr>
          <p:cNvSpPr>
            <a:spLocks noGrp="1"/>
          </p:cNvSpPr>
          <p:nvPr>
            <p:ph type="title"/>
          </p:nvPr>
        </p:nvSpPr>
        <p:spPr>
          <a:xfrm>
            <a:off x="1178831" y="192722"/>
            <a:ext cx="10555969" cy="639809"/>
          </a:xfrm>
        </p:spPr>
        <p:txBody>
          <a:bodyPr/>
          <a:lstStyle/>
          <a:p>
            <a:r>
              <a:rPr lang="es-ES" dirty="0"/>
              <a:t>Comportamiento histórico del presupuesto de gastos </a:t>
            </a:r>
            <a:br>
              <a:rPr lang="es-ES" dirty="0"/>
            </a:br>
            <a:r>
              <a:rPr lang="es-ES" dirty="0"/>
              <a:t>IDPAC 2020 - 2026</a:t>
            </a:r>
            <a:endParaRPr lang="es-CO" dirty="0"/>
          </a:p>
        </p:txBody>
      </p:sp>
      <p:graphicFrame>
        <p:nvGraphicFramePr>
          <p:cNvPr id="9" name="Gráfico 8">
            <a:extLst>
              <a:ext uri="{FF2B5EF4-FFF2-40B4-BE49-F238E27FC236}">
                <a16:creationId xmlns:a16="http://schemas.microsoft.com/office/drawing/2014/main" id="{9DA601CB-3DFF-F57F-8BD5-E81491F90BC2}"/>
              </a:ext>
            </a:extLst>
          </p:cNvPr>
          <p:cNvGraphicFramePr/>
          <p:nvPr>
            <p:extLst>
              <p:ext uri="{D42A27DB-BD31-4B8C-83A1-F6EECF244321}">
                <p14:modId xmlns:p14="http://schemas.microsoft.com/office/powerpoint/2010/main" val="2389221152"/>
              </p:ext>
            </p:extLst>
          </p:nvPr>
        </p:nvGraphicFramePr>
        <p:xfrm>
          <a:off x="377372" y="1284467"/>
          <a:ext cx="11357428" cy="50569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659313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904A8F-2F3A-C2F7-827B-1521988BA50B}"/>
            </a:ext>
          </a:extLst>
        </p:cNvPr>
        <p:cNvGrpSpPr/>
        <p:nvPr/>
      </p:nvGrpSpPr>
      <p:grpSpPr>
        <a:xfrm>
          <a:off x="0" y="0"/>
          <a:ext cx="0" cy="0"/>
          <a:chOff x="0" y="0"/>
          <a:chExt cx="0" cy="0"/>
        </a:xfrm>
      </p:grpSpPr>
      <p:sp>
        <p:nvSpPr>
          <p:cNvPr id="8" name="Título 4">
            <a:extLst>
              <a:ext uri="{FF2B5EF4-FFF2-40B4-BE49-F238E27FC236}">
                <a16:creationId xmlns:a16="http://schemas.microsoft.com/office/drawing/2014/main" id="{FE9C22B5-E5A1-5B07-84D2-5280AA193B28}"/>
              </a:ext>
            </a:extLst>
          </p:cNvPr>
          <p:cNvSpPr>
            <a:spLocks noGrp="1"/>
          </p:cNvSpPr>
          <p:nvPr>
            <p:ph type="title"/>
          </p:nvPr>
        </p:nvSpPr>
        <p:spPr>
          <a:xfrm>
            <a:off x="1178831" y="192722"/>
            <a:ext cx="10555969" cy="639809"/>
          </a:xfrm>
        </p:spPr>
        <p:txBody>
          <a:bodyPr/>
          <a:lstStyle/>
          <a:p>
            <a:r>
              <a:rPr lang="es-ES" dirty="0"/>
              <a:t>Austeridad en el gasto</a:t>
            </a:r>
            <a:br>
              <a:rPr lang="es-ES" dirty="0"/>
            </a:br>
            <a:r>
              <a:rPr lang="es-ES" sz="2400" dirty="0"/>
              <a:t>IDPAC</a:t>
            </a:r>
            <a:endParaRPr lang="es-CO" dirty="0"/>
          </a:p>
        </p:txBody>
      </p:sp>
      <p:sp>
        <p:nvSpPr>
          <p:cNvPr id="9" name="CuadroTexto 8">
            <a:extLst>
              <a:ext uri="{FF2B5EF4-FFF2-40B4-BE49-F238E27FC236}">
                <a16:creationId xmlns:a16="http://schemas.microsoft.com/office/drawing/2014/main" id="{FCC4F454-83A6-CC07-B1C9-10C904B346DE}"/>
              </a:ext>
            </a:extLst>
          </p:cNvPr>
          <p:cNvSpPr txBox="1"/>
          <p:nvPr/>
        </p:nvSpPr>
        <p:spPr>
          <a:xfrm>
            <a:off x="8329741" y="795618"/>
            <a:ext cx="3405059" cy="276999"/>
          </a:xfrm>
          <a:prstGeom prst="rect">
            <a:avLst/>
          </a:prstGeom>
          <a:noFill/>
        </p:spPr>
        <p:txBody>
          <a:bodyPr wrap="square" rtlCol="0">
            <a:spAutoFit/>
          </a:bodyPr>
          <a:lstStyle/>
          <a:p>
            <a:pPr algn="r"/>
            <a:r>
              <a:rPr lang="es-CO" sz="1200" dirty="0"/>
              <a:t>Cifras en millones de pesos corrientes</a:t>
            </a:r>
          </a:p>
        </p:txBody>
      </p:sp>
      <p:graphicFrame>
        <p:nvGraphicFramePr>
          <p:cNvPr id="10" name="Tabla 9">
            <a:extLst>
              <a:ext uri="{FF2B5EF4-FFF2-40B4-BE49-F238E27FC236}">
                <a16:creationId xmlns:a16="http://schemas.microsoft.com/office/drawing/2014/main" id="{BFE40EA3-695D-7399-5007-5B029C2A9705}"/>
              </a:ext>
            </a:extLst>
          </p:cNvPr>
          <p:cNvGraphicFramePr>
            <a:graphicFrameLocks noGrp="1"/>
          </p:cNvGraphicFramePr>
          <p:nvPr>
            <p:extLst>
              <p:ext uri="{D42A27DB-BD31-4B8C-83A1-F6EECF244321}">
                <p14:modId xmlns:p14="http://schemas.microsoft.com/office/powerpoint/2010/main" val="2846567328"/>
              </p:ext>
            </p:extLst>
          </p:nvPr>
        </p:nvGraphicFramePr>
        <p:xfrm>
          <a:off x="908101" y="1435427"/>
          <a:ext cx="10269237" cy="4518801"/>
        </p:xfrm>
        <a:graphic>
          <a:graphicData uri="http://schemas.openxmlformats.org/drawingml/2006/table">
            <a:tbl>
              <a:tblPr/>
              <a:tblGrid>
                <a:gridCol w="3345753">
                  <a:extLst>
                    <a:ext uri="{9D8B030D-6E8A-4147-A177-3AD203B41FA5}">
                      <a16:colId xmlns:a16="http://schemas.microsoft.com/office/drawing/2014/main" val="1540959362"/>
                    </a:ext>
                  </a:extLst>
                </a:gridCol>
                <a:gridCol w="1052798">
                  <a:extLst>
                    <a:ext uri="{9D8B030D-6E8A-4147-A177-3AD203B41FA5}">
                      <a16:colId xmlns:a16="http://schemas.microsoft.com/office/drawing/2014/main" val="1861732940"/>
                    </a:ext>
                  </a:extLst>
                </a:gridCol>
                <a:gridCol w="1052798">
                  <a:extLst>
                    <a:ext uri="{9D8B030D-6E8A-4147-A177-3AD203B41FA5}">
                      <a16:colId xmlns:a16="http://schemas.microsoft.com/office/drawing/2014/main" val="3379778724"/>
                    </a:ext>
                  </a:extLst>
                </a:gridCol>
                <a:gridCol w="1052798">
                  <a:extLst>
                    <a:ext uri="{9D8B030D-6E8A-4147-A177-3AD203B41FA5}">
                      <a16:colId xmlns:a16="http://schemas.microsoft.com/office/drawing/2014/main" val="1313015691"/>
                    </a:ext>
                  </a:extLst>
                </a:gridCol>
                <a:gridCol w="1052798">
                  <a:extLst>
                    <a:ext uri="{9D8B030D-6E8A-4147-A177-3AD203B41FA5}">
                      <a16:colId xmlns:a16="http://schemas.microsoft.com/office/drawing/2014/main" val="769438191"/>
                    </a:ext>
                  </a:extLst>
                </a:gridCol>
                <a:gridCol w="829747">
                  <a:extLst>
                    <a:ext uri="{9D8B030D-6E8A-4147-A177-3AD203B41FA5}">
                      <a16:colId xmlns:a16="http://schemas.microsoft.com/office/drawing/2014/main" val="774387301"/>
                    </a:ext>
                  </a:extLst>
                </a:gridCol>
                <a:gridCol w="1052798">
                  <a:extLst>
                    <a:ext uri="{9D8B030D-6E8A-4147-A177-3AD203B41FA5}">
                      <a16:colId xmlns:a16="http://schemas.microsoft.com/office/drawing/2014/main" val="1255144192"/>
                    </a:ext>
                  </a:extLst>
                </a:gridCol>
                <a:gridCol w="829747">
                  <a:extLst>
                    <a:ext uri="{9D8B030D-6E8A-4147-A177-3AD203B41FA5}">
                      <a16:colId xmlns:a16="http://schemas.microsoft.com/office/drawing/2014/main" val="3815434107"/>
                    </a:ext>
                  </a:extLst>
                </a:gridCol>
              </a:tblGrid>
              <a:tr h="443191">
                <a:tc>
                  <a:txBody>
                    <a:bodyPr/>
                    <a:lstStyle/>
                    <a:p>
                      <a:pPr algn="ctr" rtl="0" fontAlgn="ctr"/>
                      <a:r>
                        <a:rPr lang="es-CO" sz="800" b="1" i="0" u="none" strike="noStrike">
                          <a:solidFill>
                            <a:srgbClr val="232A34"/>
                          </a:solidFill>
                          <a:effectLst/>
                          <a:latin typeface="Lexend Deca"/>
                        </a:rPr>
                        <a:t>Concepto de Austeridad – Decreto 062 / 2024</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232A34"/>
                      </a:solidFill>
                      <a:prstDash val="solid"/>
                      <a:round/>
                      <a:headEnd type="none" w="med" len="med"/>
                      <a:tailEnd type="none" w="med" len="med"/>
                    </a:lnT>
                    <a:lnB>
                      <a:noFill/>
                    </a:lnB>
                    <a:noFill/>
                  </a:tcPr>
                </a:tc>
                <a:tc>
                  <a:txBody>
                    <a:bodyPr/>
                    <a:lstStyle/>
                    <a:p>
                      <a:pPr algn="ctr" rtl="0" fontAlgn="ctr"/>
                      <a:r>
                        <a:rPr lang="es-CO" sz="800" b="1" i="0" u="none" strike="noStrike">
                          <a:solidFill>
                            <a:srgbClr val="232A34"/>
                          </a:solidFill>
                          <a:effectLst/>
                          <a:latin typeface="Lexend Deca"/>
                        </a:rPr>
                        <a:t>Presupuesto Ejecutado (Compromisos)</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232A34"/>
                      </a:solidFill>
                      <a:prstDash val="solid"/>
                      <a:round/>
                      <a:headEnd type="none" w="med" len="med"/>
                      <a:tailEnd type="none" w="med" len="med"/>
                    </a:lnT>
                    <a:lnB>
                      <a:noFill/>
                    </a:lnB>
                    <a:noFill/>
                  </a:tcPr>
                </a:tc>
                <a:tc>
                  <a:txBody>
                    <a:bodyPr/>
                    <a:lstStyle/>
                    <a:p>
                      <a:pPr algn="ctr" rtl="0" fontAlgn="ctr"/>
                      <a:r>
                        <a:rPr lang="es-CO" sz="800" b="1" i="0" u="none" strike="noStrike">
                          <a:solidFill>
                            <a:srgbClr val="232A34"/>
                          </a:solidFill>
                          <a:effectLst/>
                          <a:latin typeface="Lexend Deca"/>
                        </a:rPr>
                        <a:t>Presupuesto Disponible</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232A34"/>
                      </a:solidFill>
                      <a:prstDash val="solid"/>
                      <a:round/>
                      <a:headEnd type="none" w="med" len="med"/>
                      <a:tailEnd type="none" w="med" len="med"/>
                    </a:lnT>
                    <a:lnB>
                      <a:noFill/>
                    </a:lnB>
                    <a:noFill/>
                  </a:tcPr>
                </a:tc>
                <a:tc>
                  <a:txBody>
                    <a:bodyPr/>
                    <a:lstStyle/>
                    <a:p>
                      <a:pPr algn="ctr" rtl="0" fontAlgn="ctr"/>
                      <a:r>
                        <a:rPr lang="es-CO" sz="800" b="1" i="0" u="none" strike="noStrike">
                          <a:solidFill>
                            <a:srgbClr val="232A34"/>
                          </a:solidFill>
                          <a:effectLst/>
                          <a:latin typeface="Lexend Deca"/>
                        </a:rPr>
                        <a:t>Presupuesto ejecutado al 30/06/2025</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232A34"/>
                      </a:solidFill>
                      <a:prstDash val="solid"/>
                      <a:round/>
                      <a:headEnd type="none" w="med" len="med"/>
                      <a:tailEnd type="none" w="med" len="med"/>
                    </a:lnT>
                    <a:lnB>
                      <a:noFill/>
                    </a:lnB>
                    <a:noFill/>
                  </a:tcPr>
                </a:tc>
                <a:tc>
                  <a:txBody>
                    <a:bodyPr/>
                    <a:lstStyle/>
                    <a:p>
                      <a:pPr algn="ctr" rtl="0" fontAlgn="ctr"/>
                      <a:r>
                        <a:rPr lang="es-CO" sz="800" b="1" i="0" u="none" strike="noStrike">
                          <a:solidFill>
                            <a:srgbClr val="232A34"/>
                          </a:solidFill>
                          <a:effectLst/>
                          <a:latin typeface="Lexend Deca"/>
                        </a:rPr>
                        <a:t>Proyección ejecución al 31/12/2025</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232A34"/>
                      </a:solidFill>
                      <a:prstDash val="solid"/>
                      <a:round/>
                      <a:headEnd type="none" w="med" len="med"/>
                      <a:tailEnd type="none" w="med" len="med"/>
                    </a:lnT>
                    <a:lnB>
                      <a:noFill/>
                    </a:lnB>
                    <a:noFill/>
                  </a:tcPr>
                </a:tc>
                <a:tc>
                  <a:txBody>
                    <a:bodyPr/>
                    <a:lstStyle/>
                    <a:p>
                      <a:pPr algn="ctr" rtl="0" fontAlgn="ctr"/>
                      <a:r>
                        <a:rPr lang="es-CO" sz="800" b="1" i="0" u="none" strike="noStrike">
                          <a:solidFill>
                            <a:srgbClr val="232A34"/>
                          </a:solidFill>
                          <a:effectLst/>
                          <a:latin typeface="Lexend Deca"/>
                        </a:rPr>
                        <a:t>% Ahorro 2025</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232A34"/>
                      </a:solidFill>
                      <a:prstDash val="solid"/>
                      <a:round/>
                      <a:headEnd type="none" w="med" len="med"/>
                      <a:tailEnd type="none" w="med" len="med"/>
                    </a:lnT>
                    <a:lnB>
                      <a:noFill/>
                    </a:lnB>
                    <a:solidFill>
                      <a:srgbClr val="FBE6BC"/>
                    </a:solidFill>
                  </a:tcPr>
                </a:tc>
                <a:tc>
                  <a:txBody>
                    <a:bodyPr/>
                    <a:lstStyle/>
                    <a:p>
                      <a:pPr algn="ctr" rtl="0" fontAlgn="ctr"/>
                      <a:r>
                        <a:rPr lang="es-CO" sz="800" b="1" i="0" u="none" strike="noStrike">
                          <a:solidFill>
                            <a:srgbClr val="232A34"/>
                          </a:solidFill>
                          <a:effectLst/>
                          <a:latin typeface="Lexend Deca"/>
                        </a:rPr>
                        <a:t>Presupuesto Programado</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232A34"/>
                      </a:solidFill>
                      <a:prstDash val="solid"/>
                      <a:round/>
                      <a:headEnd type="none" w="med" len="med"/>
                      <a:tailEnd type="none" w="med" len="med"/>
                    </a:lnT>
                    <a:lnB>
                      <a:noFill/>
                    </a:lnB>
                    <a:noFill/>
                  </a:tcPr>
                </a:tc>
                <a:tc>
                  <a:txBody>
                    <a:bodyPr/>
                    <a:lstStyle/>
                    <a:p>
                      <a:pPr algn="ctr" rtl="0" fontAlgn="ctr"/>
                      <a:r>
                        <a:rPr lang="es-CO" sz="800" b="1" i="0" u="none" strike="noStrike">
                          <a:solidFill>
                            <a:srgbClr val="232A34"/>
                          </a:solidFill>
                          <a:effectLst/>
                          <a:latin typeface="Lexend Deca"/>
                        </a:rPr>
                        <a:t>% Ahorro 2026</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232A34"/>
                      </a:solidFill>
                      <a:prstDash val="solid"/>
                      <a:round/>
                      <a:headEnd type="none" w="med" len="med"/>
                      <a:tailEnd type="none" w="med" len="med"/>
                    </a:lnT>
                    <a:lnB>
                      <a:noFill/>
                    </a:lnB>
                    <a:solidFill>
                      <a:srgbClr val="FBE6BC"/>
                    </a:solidFill>
                  </a:tcPr>
                </a:tc>
                <a:extLst>
                  <a:ext uri="{0D108BD9-81ED-4DB2-BD59-A6C34878D82A}">
                    <a16:rowId xmlns:a16="http://schemas.microsoft.com/office/drawing/2014/main" val="1498474209"/>
                  </a:ext>
                </a:extLst>
              </a:tr>
              <a:tr h="165110">
                <a:tc>
                  <a:txBody>
                    <a:bodyPr/>
                    <a:lstStyle/>
                    <a:p>
                      <a:pPr algn="ctr" rtl="0" fontAlgn="ctr"/>
                      <a:r>
                        <a:rPr lang="es-CO" sz="900" b="1" i="0" u="none" strike="noStrike">
                          <a:solidFill>
                            <a:srgbClr val="002060"/>
                          </a:solidFill>
                          <a:effectLst/>
                          <a:latin typeface="Lexend Deca"/>
                        </a:rPr>
                        <a:t>(Funcionamiento + Inversión)</a:t>
                      </a:r>
                    </a:p>
                  </a:txBody>
                  <a:tcPr marL="6276" marR="6276" marT="6276" marB="0" anchor="ctr">
                    <a:lnL>
                      <a:noFill/>
                    </a:lnL>
                    <a:lnR w="12700" cap="flat" cmpd="sng" algn="ctr">
                      <a:solidFill>
                        <a:srgbClr val="7F7F7F"/>
                      </a:solidFill>
                      <a:prstDash val="solid"/>
                      <a:round/>
                      <a:headEnd type="none" w="med" len="med"/>
                      <a:tailEnd type="none" w="med" len="med"/>
                    </a:lnR>
                    <a:lnT>
                      <a:noFill/>
                    </a:lnT>
                    <a:lnB>
                      <a:noFill/>
                    </a:lnB>
                    <a:noFill/>
                  </a:tcPr>
                </a:tc>
                <a:tc>
                  <a:txBody>
                    <a:bodyPr/>
                    <a:lstStyle/>
                    <a:p>
                      <a:pPr algn="ctr" rtl="0" fontAlgn="ctr"/>
                      <a:r>
                        <a:rPr lang="es-CO" sz="800" b="1" i="0" u="none" strike="noStrike">
                          <a:solidFill>
                            <a:srgbClr val="232A34"/>
                          </a:solidFill>
                          <a:effectLst/>
                          <a:latin typeface="Lexend Deca"/>
                        </a:rPr>
                        <a:t>2024</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a:noFill/>
                    </a:lnT>
                    <a:lnB>
                      <a:noFill/>
                    </a:lnB>
                    <a:noFill/>
                  </a:tcPr>
                </a:tc>
                <a:tc>
                  <a:txBody>
                    <a:bodyPr/>
                    <a:lstStyle/>
                    <a:p>
                      <a:pPr algn="ctr" rtl="0" fontAlgn="ctr"/>
                      <a:r>
                        <a:rPr lang="es-CO" sz="800" b="1" i="0" u="none" strike="noStrike">
                          <a:solidFill>
                            <a:srgbClr val="232A34"/>
                          </a:solidFill>
                          <a:effectLst/>
                          <a:latin typeface="Lexend Deca"/>
                        </a:rPr>
                        <a:t>2025</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a:noFill/>
                    </a:lnT>
                    <a:lnB>
                      <a:noFill/>
                    </a:lnB>
                    <a:noFill/>
                  </a:tcPr>
                </a:tc>
                <a:tc>
                  <a:txBody>
                    <a:bodyPr/>
                    <a:lstStyle/>
                    <a:p>
                      <a:pPr algn="ctr" rtl="0" fontAlgn="ctr"/>
                      <a:r>
                        <a:rPr lang="es-CO" sz="800" b="1" i="0" u="none" strike="noStrike">
                          <a:solidFill>
                            <a:srgbClr val="232A34"/>
                          </a:solidFill>
                          <a:effectLst/>
                          <a:latin typeface="Lexend Deca"/>
                        </a:rPr>
                        <a:t>(Compromisos)</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a:noFill/>
                    </a:lnT>
                    <a:lnB>
                      <a:noFill/>
                    </a:lnB>
                    <a:noFill/>
                  </a:tcPr>
                </a:tc>
                <a:tc>
                  <a:txBody>
                    <a:bodyPr/>
                    <a:lstStyle/>
                    <a:p>
                      <a:pPr algn="ctr" rtl="0" fontAlgn="ctr"/>
                      <a:r>
                        <a:rPr lang="es-CO" sz="800" b="1" i="0" u="none" strike="noStrike">
                          <a:solidFill>
                            <a:srgbClr val="232A34"/>
                          </a:solidFill>
                          <a:effectLst/>
                          <a:latin typeface="Lexend Deca"/>
                        </a:rPr>
                        <a:t>(Compromisos)</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a:noFill/>
                    </a:lnT>
                    <a:lnB>
                      <a:noFill/>
                    </a:lnB>
                    <a:noFill/>
                  </a:tcPr>
                </a:tc>
                <a:tc>
                  <a:txBody>
                    <a:bodyPr/>
                    <a:lstStyle/>
                    <a:p>
                      <a:pPr algn="ctr" rtl="0" fontAlgn="ctr"/>
                      <a:r>
                        <a:rPr lang="es-CO" sz="800" b="1" i="0" u="none" strike="noStrike">
                          <a:solidFill>
                            <a:srgbClr val="232A34"/>
                          </a:solidFill>
                          <a:effectLst/>
                          <a:latin typeface="Lexend Deca"/>
                        </a:rPr>
                        <a:t>1-(d/a)</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a:noFill/>
                    </a:lnT>
                    <a:lnB>
                      <a:noFill/>
                    </a:lnB>
                    <a:solidFill>
                      <a:srgbClr val="FBE6BC"/>
                    </a:solidFill>
                  </a:tcPr>
                </a:tc>
                <a:tc>
                  <a:txBody>
                    <a:bodyPr/>
                    <a:lstStyle/>
                    <a:p>
                      <a:pPr algn="ctr" rtl="0" fontAlgn="ctr"/>
                      <a:r>
                        <a:rPr lang="es-CO" sz="800" b="1" i="0" u="none" strike="noStrike">
                          <a:solidFill>
                            <a:srgbClr val="232A34"/>
                          </a:solidFill>
                          <a:effectLst/>
                          <a:latin typeface="Lexend Deca"/>
                        </a:rPr>
                        <a:t>2026</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a:noFill/>
                    </a:lnT>
                    <a:lnB>
                      <a:noFill/>
                    </a:lnB>
                    <a:noFill/>
                  </a:tcPr>
                </a:tc>
                <a:tc>
                  <a:txBody>
                    <a:bodyPr/>
                    <a:lstStyle/>
                    <a:p>
                      <a:pPr algn="ctr" rtl="0" fontAlgn="ctr"/>
                      <a:r>
                        <a:rPr lang="es-CO" sz="800" b="1" i="0" u="none" strike="noStrike">
                          <a:solidFill>
                            <a:srgbClr val="232A34"/>
                          </a:solidFill>
                          <a:effectLst/>
                          <a:latin typeface="Lexend Deca"/>
                        </a:rPr>
                        <a:t>1-(e/d)</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a:noFill/>
                    </a:lnT>
                    <a:lnB>
                      <a:noFill/>
                    </a:lnB>
                    <a:solidFill>
                      <a:srgbClr val="FBE6BC"/>
                    </a:solidFill>
                  </a:tcPr>
                </a:tc>
                <a:extLst>
                  <a:ext uri="{0D108BD9-81ED-4DB2-BD59-A6C34878D82A}">
                    <a16:rowId xmlns:a16="http://schemas.microsoft.com/office/drawing/2014/main" val="1310422539"/>
                  </a:ext>
                </a:extLst>
              </a:tr>
              <a:tr h="156420">
                <a:tc>
                  <a:txBody>
                    <a:bodyPr/>
                    <a:lstStyle/>
                    <a:p>
                      <a:pPr algn="ctr" fontAlgn="ctr"/>
                      <a:r>
                        <a:rPr lang="es-CO" sz="700" b="0" i="0" u="none" strike="noStrike">
                          <a:solidFill>
                            <a:srgbClr val="000000"/>
                          </a:solidFill>
                          <a:effectLst/>
                          <a:latin typeface="Aptos" panose="020B0004020202020204" pitchFamily="34" charset="0"/>
                        </a:rPr>
                        <a:t> </a:t>
                      </a:r>
                    </a:p>
                  </a:txBody>
                  <a:tcPr marL="6276" marR="6276" marT="6276" marB="0" anchor="ctr">
                    <a:lnL>
                      <a:noFill/>
                    </a:lnL>
                    <a:lnR w="12700" cap="flat" cmpd="sng" algn="ctr">
                      <a:solidFill>
                        <a:srgbClr val="7F7F7F"/>
                      </a:solidFill>
                      <a:prstDash val="solid"/>
                      <a:round/>
                      <a:headEnd type="none" w="med" len="med"/>
                      <a:tailEnd type="none" w="med" len="med"/>
                    </a:lnR>
                    <a:lnT>
                      <a:noFill/>
                    </a:lnT>
                    <a:lnB w="12700" cap="flat" cmpd="sng" algn="ctr">
                      <a:solidFill>
                        <a:srgbClr val="7F7F7F"/>
                      </a:solidFill>
                      <a:prstDash val="solid"/>
                      <a:round/>
                      <a:headEnd type="none" w="med" len="med"/>
                      <a:tailEnd type="none" w="med" len="med"/>
                    </a:lnB>
                    <a:noFill/>
                  </a:tcPr>
                </a:tc>
                <a:tc>
                  <a:txBody>
                    <a:bodyPr/>
                    <a:lstStyle/>
                    <a:p>
                      <a:pPr algn="ctr" rtl="0" fontAlgn="ctr"/>
                      <a:r>
                        <a:rPr lang="es-CO" sz="800" b="1" i="0" u="none" strike="noStrike">
                          <a:solidFill>
                            <a:srgbClr val="232A34"/>
                          </a:solidFill>
                          <a:effectLst/>
                          <a:latin typeface="Lexend Deca"/>
                        </a:rPr>
                        <a:t>(a)</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a:noFill/>
                    </a:lnT>
                    <a:lnB w="12700" cap="flat" cmpd="sng" algn="ctr">
                      <a:solidFill>
                        <a:srgbClr val="7F7F7F"/>
                      </a:solidFill>
                      <a:prstDash val="solid"/>
                      <a:round/>
                      <a:headEnd type="none" w="med" len="med"/>
                      <a:tailEnd type="none" w="med" len="med"/>
                    </a:lnB>
                    <a:noFill/>
                  </a:tcPr>
                </a:tc>
                <a:tc>
                  <a:txBody>
                    <a:bodyPr/>
                    <a:lstStyle/>
                    <a:p>
                      <a:pPr algn="ctr" rtl="0" fontAlgn="ctr"/>
                      <a:r>
                        <a:rPr lang="es-CO" sz="800" b="1" i="0" u="none" strike="noStrike">
                          <a:solidFill>
                            <a:srgbClr val="232A34"/>
                          </a:solidFill>
                          <a:effectLst/>
                          <a:latin typeface="Lexend Deca"/>
                        </a:rPr>
                        <a:t>(b)</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a:noFill/>
                    </a:lnT>
                    <a:lnB w="12700" cap="flat" cmpd="sng" algn="ctr">
                      <a:solidFill>
                        <a:srgbClr val="7F7F7F"/>
                      </a:solidFill>
                      <a:prstDash val="solid"/>
                      <a:round/>
                      <a:headEnd type="none" w="med" len="med"/>
                      <a:tailEnd type="none" w="med" len="med"/>
                    </a:lnB>
                    <a:noFill/>
                  </a:tcPr>
                </a:tc>
                <a:tc>
                  <a:txBody>
                    <a:bodyPr/>
                    <a:lstStyle/>
                    <a:p>
                      <a:pPr algn="ctr" rtl="0" fontAlgn="ctr"/>
                      <a:r>
                        <a:rPr lang="es-CO" sz="800" b="1" i="0" u="none" strike="noStrike">
                          <a:solidFill>
                            <a:srgbClr val="232A34"/>
                          </a:solidFill>
                          <a:effectLst/>
                          <a:latin typeface="Lexend Deca"/>
                        </a:rPr>
                        <a:t>(c)</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a:noFill/>
                    </a:lnT>
                    <a:lnB w="12700" cap="flat" cmpd="sng" algn="ctr">
                      <a:solidFill>
                        <a:srgbClr val="7F7F7F"/>
                      </a:solidFill>
                      <a:prstDash val="solid"/>
                      <a:round/>
                      <a:headEnd type="none" w="med" len="med"/>
                      <a:tailEnd type="none" w="med" len="med"/>
                    </a:lnB>
                    <a:noFill/>
                  </a:tcPr>
                </a:tc>
                <a:tc>
                  <a:txBody>
                    <a:bodyPr/>
                    <a:lstStyle/>
                    <a:p>
                      <a:pPr algn="ctr" rtl="0" fontAlgn="ctr"/>
                      <a:r>
                        <a:rPr lang="es-CO" sz="800" b="1" i="0" u="none" strike="noStrike">
                          <a:solidFill>
                            <a:srgbClr val="232A34"/>
                          </a:solidFill>
                          <a:effectLst/>
                          <a:latin typeface="Lexend Deca"/>
                        </a:rPr>
                        <a:t>(d)</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a:noFill/>
                    </a:lnT>
                    <a:lnB w="12700" cap="flat" cmpd="sng" algn="ctr">
                      <a:solidFill>
                        <a:srgbClr val="7F7F7F"/>
                      </a:solidFill>
                      <a:prstDash val="solid"/>
                      <a:round/>
                      <a:headEnd type="none" w="med" len="med"/>
                      <a:tailEnd type="none" w="med" len="med"/>
                    </a:lnB>
                    <a:noFill/>
                  </a:tcPr>
                </a:tc>
                <a:tc>
                  <a:txBody>
                    <a:bodyPr/>
                    <a:lstStyle/>
                    <a:p>
                      <a:pPr algn="ctr" fontAlgn="t"/>
                      <a:r>
                        <a:rPr lang="es-CO" sz="700" b="0" i="0" u="none" strike="noStrike">
                          <a:solidFill>
                            <a:srgbClr val="000000"/>
                          </a:solidFill>
                          <a:effectLst/>
                          <a:latin typeface="Aptos" panose="020B0004020202020204" pitchFamily="34" charset="0"/>
                        </a:rPr>
                        <a:t> </a:t>
                      </a:r>
                    </a:p>
                  </a:txBody>
                  <a:tcPr marL="6276" marR="6276" marT="6276"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a:noFill/>
                    </a:lnT>
                    <a:lnB w="12700" cap="flat" cmpd="sng" algn="ctr">
                      <a:solidFill>
                        <a:srgbClr val="7F7F7F"/>
                      </a:solidFill>
                      <a:prstDash val="solid"/>
                      <a:round/>
                      <a:headEnd type="none" w="med" len="med"/>
                      <a:tailEnd type="none" w="med" len="med"/>
                    </a:lnB>
                    <a:solidFill>
                      <a:srgbClr val="FBE6BC"/>
                    </a:solidFill>
                  </a:tcPr>
                </a:tc>
                <a:tc>
                  <a:txBody>
                    <a:bodyPr/>
                    <a:lstStyle/>
                    <a:p>
                      <a:pPr algn="ctr" rtl="0" fontAlgn="ctr"/>
                      <a:r>
                        <a:rPr lang="es-CO" sz="800" b="1" i="0" u="none" strike="noStrike">
                          <a:solidFill>
                            <a:srgbClr val="232A34"/>
                          </a:solidFill>
                          <a:effectLst/>
                          <a:latin typeface="Lexend Deca"/>
                        </a:rPr>
                        <a:t>(e)</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a:noFill/>
                    </a:lnT>
                    <a:lnB w="12700" cap="flat" cmpd="sng" algn="ctr">
                      <a:solidFill>
                        <a:srgbClr val="7F7F7F"/>
                      </a:solidFill>
                      <a:prstDash val="solid"/>
                      <a:round/>
                      <a:headEnd type="none" w="med" len="med"/>
                      <a:tailEnd type="none" w="med" len="med"/>
                    </a:lnB>
                    <a:noFill/>
                  </a:tcPr>
                </a:tc>
                <a:tc>
                  <a:txBody>
                    <a:bodyPr/>
                    <a:lstStyle/>
                    <a:p>
                      <a:pPr algn="ctr" fontAlgn="t"/>
                      <a:r>
                        <a:rPr lang="es-CO" sz="700" b="0" i="0" u="none" strike="noStrike">
                          <a:solidFill>
                            <a:srgbClr val="000000"/>
                          </a:solidFill>
                          <a:effectLst/>
                          <a:latin typeface="Aptos" panose="020B0004020202020204" pitchFamily="34" charset="0"/>
                        </a:rPr>
                        <a:t> </a:t>
                      </a:r>
                    </a:p>
                  </a:txBody>
                  <a:tcPr marL="6276" marR="6276" marT="6276"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a:noFill/>
                    </a:lnT>
                    <a:lnB w="12700" cap="flat" cmpd="sng" algn="ctr">
                      <a:solidFill>
                        <a:srgbClr val="7F7F7F"/>
                      </a:solidFill>
                      <a:prstDash val="solid"/>
                      <a:round/>
                      <a:headEnd type="none" w="med" len="med"/>
                      <a:tailEnd type="none" w="med" len="med"/>
                    </a:lnB>
                    <a:solidFill>
                      <a:srgbClr val="FBE6BC"/>
                    </a:solidFill>
                  </a:tcPr>
                </a:tc>
                <a:extLst>
                  <a:ext uri="{0D108BD9-81ED-4DB2-BD59-A6C34878D82A}">
                    <a16:rowId xmlns:a16="http://schemas.microsoft.com/office/drawing/2014/main" val="3951910841"/>
                  </a:ext>
                </a:extLst>
              </a:tr>
              <a:tr h="208560">
                <a:tc>
                  <a:txBody>
                    <a:bodyPr/>
                    <a:lstStyle/>
                    <a:p>
                      <a:pPr algn="l" rtl="0" fontAlgn="ctr"/>
                      <a:r>
                        <a:rPr lang="es-CO" sz="800" b="0" i="0" u="none" strike="noStrike">
                          <a:solidFill>
                            <a:srgbClr val="000000"/>
                          </a:solidFill>
                          <a:effectLst/>
                          <a:latin typeface="Lexend Deca"/>
                        </a:rPr>
                        <a:t>Artículo 6°. Gasto en Contratos de Prestación de Servicios</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$ 15.018</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$ 15.799</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$ 13.654</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$ 15.799</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-5,20%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$ 37.766</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-139,03%</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extLst>
                  <a:ext uri="{0D108BD9-81ED-4DB2-BD59-A6C34878D82A}">
                    <a16:rowId xmlns:a16="http://schemas.microsoft.com/office/drawing/2014/main" val="2660455028"/>
                  </a:ext>
                </a:extLst>
              </a:tr>
              <a:tr h="208560">
                <a:tc>
                  <a:txBody>
                    <a:bodyPr/>
                    <a:lstStyle/>
                    <a:p>
                      <a:pPr algn="l" rtl="0" fontAlgn="ctr"/>
                      <a:r>
                        <a:rPr lang="es-CO" sz="800" b="0" i="0" u="none" strike="noStrike">
                          <a:solidFill>
                            <a:srgbClr val="000000"/>
                          </a:solidFill>
                          <a:effectLst/>
                          <a:latin typeface="Lexend Deca"/>
                        </a:rPr>
                        <a:t>Artículo 7°- Horas extras, dominicales y festivos. </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$ 274</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$ 327</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$ 95</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$ 327</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-19,18%</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$ 348</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-6,42%</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extLst>
                  <a:ext uri="{0D108BD9-81ED-4DB2-BD59-A6C34878D82A}">
                    <a16:rowId xmlns:a16="http://schemas.microsoft.com/office/drawing/2014/main" val="661693574"/>
                  </a:ext>
                </a:extLst>
              </a:tr>
              <a:tr h="208560">
                <a:tc>
                  <a:txBody>
                    <a:bodyPr/>
                    <a:lstStyle/>
                    <a:p>
                      <a:pPr algn="l" rtl="0" fontAlgn="ctr"/>
                      <a:r>
                        <a:rPr lang="es-CO" sz="800" b="0" i="0" u="none" strike="noStrike">
                          <a:solidFill>
                            <a:srgbClr val="000000"/>
                          </a:solidFill>
                          <a:effectLst/>
                          <a:latin typeface="Lexend Deca"/>
                        </a:rPr>
                        <a:t>Artículo 8°- Viáticos y gastos de viaje.</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extLst>
                  <a:ext uri="{0D108BD9-81ED-4DB2-BD59-A6C34878D82A}">
                    <a16:rowId xmlns:a16="http://schemas.microsoft.com/office/drawing/2014/main" val="1459543938"/>
                  </a:ext>
                </a:extLst>
              </a:tr>
              <a:tr h="208560">
                <a:tc>
                  <a:txBody>
                    <a:bodyPr/>
                    <a:lstStyle/>
                    <a:p>
                      <a:pPr algn="l" rtl="0" fontAlgn="ctr"/>
                      <a:r>
                        <a:rPr lang="es-CO" sz="800" b="0" i="0" u="none" strike="noStrike">
                          <a:solidFill>
                            <a:srgbClr val="000000"/>
                          </a:solidFill>
                          <a:effectLst/>
                          <a:latin typeface="Lexend Deca"/>
                        </a:rPr>
                        <a:t>Artículo 9°- Compensación por vacaciones.</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$ 319</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$ 108</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$ 107</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$ 108</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66,14%</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$ 115</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-6,42%</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extLst>
                  <a:ext uri="{0D108BD9-81ED-4DB2-BD59-A6C34878D82A}">
                    <a16:rowId xmlns:a16="http://schemas.microsoft.com/office/drawing/2014/main" val="1422816990"/>
                  </a:ext>
                </a:extLst>
              </a:tr>
              <a:tr h="208560">
                <a:tc>
                  <a:txBody>
                    <a:bodyPr/>
                    <a:lstStyle/>
                    <a:p>
                      <a:pPr algn="l" rtl="0" fontAlgn="ctr"/>
                      <a:r>
                        <a:rPr lang="es-CO" sz="800" b="0" i="0" u="none" strike="noStrike">
                          <a:solidFill>
                            <a:srgbClr val="000000"/>
                          </a:solidFill>
                          <a:effectLst/>
                          <a:latin typeface="Lexend Deca"/>
                        </a:rPr>
                        <a:t>Artículo 10°- Bono navideño.</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extLst>
                  <a:ext uri="{0D108BD9-81ED-4DB2-BD59-A6C34878D82A}">
                    <a16:rowId xmlns:a16="http://schemas.microsoft.com/office/drawing/2014/main" val="4004100472"/>
                  </a:ext>
                </a:extLst>
              </a:tr>
              <a:tr h="208560">
                <a:tc>
                  <a:txBody>
                    <a:bodyPr/>
                    <a:lstStyle/>
                    <a:p>
                      <a:pPr algn="l" rtl="0" fontAlgn="ctr"/>
                      <a:r>
                        <a:rPr lang="es-CO" sz="800" b="0" i="0" u="none" strike="noStrike">
                          <a:solidFill>
                            <a:srgbClr val="000000"/>
                          </a:solidFill>
                          <a:effectLst/>
                          <a:latin typeface="Lexend Deca"/>
                        </a:rPr>
                        <a:t>Artículo 11 - Capacitación.</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extLst>
                  <a:ext uri="{0D108BD9-81ED-4DB2-BD59-A6C34878D82A}">
                    <a16:rowId xmlns:a16="http://schemas.microsoft.com/office/drawing/2014/main" val="21809709"/>
                  </a:ext>
                </a:extLst>
              </a:tr>
              <a:tr h="208560">
                <a:tc>
                  <a:txBody>
                    <a:bodyPr/>
                    <a:lstStyle/>
                    <a:p>
                      <a:pPr algn="l" rtl="0" fontAlgn="ctr"/>
                      <a:r>
                        <a:rPr lang="es-CO" sz="800" b="0" i="0" u="none" strike="noStrike">
                          <a:solidFill>
                            <a:srgbClr val="000000"/>
                          </a:solidFill>
                          <a:effectLst/>
                          <a:latin typeface="Lexend Deca"/>
                        </a:rPr>
                        <a:t>Artículo 12 - Bienestar.</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$ 28</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100,00%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extLst>
                  <a:ext uri="{0D108BD9-81ED-4DB2-BD59-A6C34878D82A}">
                    <a16:rowId xmlns:a16="http://schemas.microsoft.com/office/drawing/2014/main" val="2752960703"/>
                  </a:ext>
                </a:extLst>
              </a:tr>
              <a:tr h="208560">
                <a:tc>
                  <a:txBody>
                    <a:bodyPr/>
                    <a:lstStyle/>
                    <a:p>
                      <a:pPr algn="l" rtl="0" fontAlgn="ctr"/>
                      <a:r>
                        <a:rPr lang="es-CO" sz="800" b="0" i="0" u="none" strike="noStrike">
                          <a:solidFill>
                            <a:srgbClr val="000000"/>
                          </a:solidFill>
                          <a:effectLst/>
                          <a:latin typeface="Lexend Deca"/>
                        </a:rPr>
                        <a:t>Artículo 13 - Eventos y conmemoraciones.</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extLst>
                  <a:ext uri="{0D108BD9-81ED-4DB2-BD59-A6C34878D82A}">
                    <a16:rowId xmlns:a16="http://schemas.microsoft.com/office/drawing/2014/main" val="2543411395"/>
                  </a:ext>
                </a:extLst>
              </a:tr>
              <a:tr h="208560">
                <a:tc>
                  <a:txBody>
                    <a:bodyPr/>
                    <a:lstStyle/>
                    <a:p>
                      <a:pPr algn="l" rtl="0" fontAlgn="ctr"/>
                      <a:r>
                        <a:rPr lang="es-CO" sz="800" b="0" i="0" u="none" strike="noStrike">
                          <a:solidFill>
                            <a:srgbClr val="000000"/>
                          </a:solidFill>
                          <a:effectLst/>
                          <a:latin typeface="Lexend Deca"/>
                        </a:rPr>
                        <a:t>Artículo 14 - Fondos educativos.</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extLst>
                  <a:ext uri="{0D108BD9-81ED-4DB2-BD59-A6C34878D82A}">
                    <a16:rowId xmlns:a16="http://schemas.microsoft.com/office/drawing/2014/main" val="508132258"/>
                  </a:ext>
                </a:extLst>
              </a:tr>
              <a:tr h="208560">
                <a:tc>
                  <a:txBody>
                    <a:bodyPr/>
                    <a:lstStyle/>
                    <a:p>
                      <a:pPr algn="l" rtl="0" fontAlgn="ctr"/>
                      <a:r>
                        <a:rPr lang="es-CO" sz="800" b="0" i="0" u="none" strike="noStrike">
                          <a:solidFill>
                            <a:srgbClr val="000000"/>
                          </a:solidFill>
                          <a:effectLst/>
                          <a:latin typeface="Lexend Deca"/>
                        </a:rPr>
                        <a:t>Artículo 15 - Telefonía.</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$ 242</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$ 163</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$ 3</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$ 163</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32,70%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$ 274</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-67,80%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extLst>
                  <a:ext uri="{0D108BD9-81ED-4DB2-BD59-A6C34878D82A}">
                    <a16:rowId xmlns:a16="http://schemas.microsoft.com/office/drawing/2014/main" val="3949658463"/>
                  </a:ext>
                </a:extLst>
              </a:tr>
              <a:tr h="208560">
                <a:tc>
                  <a:txBody>
                    <a:bodyPr/>
                    <a:lstStyle/>
                    <a:p>
                      <a:pPr algn="l" rtl="0" fontAlgn="ctr"/>
                      <a:r>
                        <a:rPr lang="es-CO" sz="800" b="0" i="0" u="none" strike="noStrike">
                          <a:solidFill>
                            <a:srgbClr val="000000"/>
                          </a:solidFill>
                          <a:effectLst/>
                          <a:latin typeface="Lexend Deca"/>
                        </a:rPr>
                        <a:t>Artículo 16 - Vehículos oficiales.</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$ 9</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$ 37</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$ 8</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$ 37</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-312,93%</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$ 39</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-4,52%</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extLst>
                  <a:ext uri="{0D108BD9-81ED-4DB2-BD59-A6C34878D82A}">
                    <a16:rowId xmlns:a16="http://schemas.microsoft.com/office/drawing/2014/main" val="2072635712"/>
                  </a:ext>
                </a:extLst>
              </a:tr>
              <a:tr h="208560">
                <a:tc>
                  <a:txBody>
                    <a:bodyPr/>
                    <a:lstStyle/>
                    <a:p>
                      <a:pPr algn="l" rtl="0" fontAlgn="ctr"/>
                      <a:r>
                        <a:rPr lang="es-CO" sz="800" b="0" i="0" u="none" strike="noStrike">
                          <a:solidFill>
                            <a:srgbClr val="000000"/>
                          </a:solidFill>
                          <a:effectLst/>
                          <a:latin typeface="Lexend Deca"/>
                        </a:rPr>
                        <a:t>Artículo 17 - Adquisición de vehículos y maquinaria.</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$ 320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100,00%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extLst>
                  <a:ext uri="{0D108BD9-81ED-4DB2-BD59-A6C34878D82A}">
                    <a16:rowId xmlns:a16="http://schemas.microsoft.com/office/drawing/2014/main" val="3689073634"/>
                  </a:ext>
                </a:extLst>
              </a:tr>
              <a:tr h="208560">
                <a:tc>
                  <a:txBody>
                    <a:bodyPr/>
                    <a:lstStyle/>
                    <a:p>
                      <a:pPr algn="l" rtl="0" fontAlgn="ctr"/>
                      <a:r>
                        <a:rPr lang="es-CO" sz="800" b="0" i="0" u="none" strike="noStrike">
                          <a:solidFill>
                            <a:srgbClr val="000000"/>
                          </a:solidFill>
                          <a:effectLst/>
                          <a:latin typeface="Lexend Deca"/>
                        </a:rPr>
                        <a:t>Artículo 18 - Fotocopiado, multicopiado e impresión.</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$ 55</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$ 58</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$ 25</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$ 58</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-4,73%</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$ 60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-4,52%</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extLst>
                  <a:ext uri="{0D108BD9-81ED-4DB2-BD59-A6C34878D82A}">
                    <a16:rowId xmlns:a16="http://schemas.microsoft.com/office/drawing/2014/main" val="1892462228"/>
                  </a:ext>
                </a:extLst>
              </a:tr>
              <a:tr h="208560">
                <a:tc>
                  <a:txBody>
                    <a:bodyPr/>
                    <a:lstStyle/>
                    <a:p>
                      <a:pPr algn="l" rtl="0" fontAlgn="ctr"/>
                      <a:r>
                        <a:rPr lang="es-CO" sz="800" b="0" i="0" u="none" strike="noStrike">
                          <a:solidFill>
                            <a:srgbClr val="000000"/>
                          </a:solidFill>
                          <a:effectLst/>
                          <a:latin typeface="Lexend Deca"/>
                        </a:rPr>
                        <a:t>Artículo 19 - Publicidad distrital.</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$ 1</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$ 1</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$ 1</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100,00%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extLst>
                  <a:ext uri="{0D108BD9-81ED-4DB2-BD59-A6C34878D82A}">
                    <a16:rowId xmlns:a16="http://schemas.microsoft.com/office/drawing/2014/main" val="2305278828"/>
                  </a:ext>
                </a:extLst>
              </a:tr>
              <a:tr h="208560">
                <a:tc>
                  <a:txBody>
                    <a:bodyPr/>
                    <a:lstStyle/>
                    <a:p>
                      <a:pPr algn="l" rtl="0" fontAlgn="ctr"/>
                      <a:r>
                        <a:rPr lang="es-CO" sz="800" b="0" i="0" u="none" strike="noStrike">
                          <a:solidFill>
                            <a:srgbClr val="000000"/>
                          </a:solidFill>
                          <a:effectLst/>
                          <a:latin typeface="Lexend Deca"/>
                        </a:rPr>
                        <a:t>Artículo 20 -  Cajas menores.</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extLst>
                  <a:ext uri="{0D108BD9-81ED-4DB2-BD59-A6C34878D82A}">
                    <a16:rowId xmlns:a16="http://schemas.microsoft.com/office/drawing/2014/main" val="2429490906"/>
                  </a:ext>
                </a:extLst>
              </a:tr>
              <a:tr h="208560">
                <a:tc>
                  <a:txBody>
                    <a:bodyPr/>
                    <a:lstStyle/>
                    <a:p>
                      <a:pPr algn="l" rtl="0" fontAlgn="ctr"/>
                      <a:r>
                        <a:rPr lang="es-CO" sz="800" b="0" i="0" u="none" strike="noStrike">
                          <a:solidFill>
                            <a:srgbClr val="000000"/>
                          </a:solidFill>
                          <a:effectLst/>
                          <a:latin typeface="Lexend Deca"/>
                        </a:rPr>
                        <a:t>Artículo 21 - Mantenimiento o reparación de bienes inmuebles o muebles.</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$ 45</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$ 30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$ 30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33,37%</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$ 48</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-61,94%</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noFill/>
                  </a:tcPr>
                </a:tc>
                <a:extLst>
                  <a:ext uri="{0D108BD9-81ED-4DB2-BD59-A6C34878D82A}">
                    <a16:rowId xmlns:a16="http://schemas.microsoft.com/office/drawing/2014/main" val="678489220"/>
                  </a:ext>
                </a:extLst>
              </a:tr>
              <a:tr h="208560">
                <a:tc>
                  <a:txBody>
                    <a:bodyPr/>
                    <a:lstStyle/>
                    <a:p>
                      <a:pPr algn="l" rtl="0" fontAlgn="ctr"/>
                      <a:r>
                        <a:rPr lang="es-CO" sz="800" b="0" i="0" u="none" strike="noStrike">
                          <a:solidFill>
                            <a:srgbClr val="000000"/>
                          </a:solidFill>
                          <a:effectLst/>
                          <a:latin typeface="Lexend Deca"/>
                        </a:rPr>
                        <a:t>Artículo 22 - Suscripciones.</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r" fontAlgn="ctr"/>
                      <a:r>
                        <a:rPr lang="es-CO" sz="1200" b="0" i="0" u="none" strike="noStrike">
                          <a:solidFill>
                            <a:srgbClr val="000000"/>
                          </a:solidFill>
                          <a:effectLst/>
                          <a:latin typeface="Lexen Deca"/>
                        </a:rPr>
                        <a:t>$ 0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tc>
                  <a:txBody>
                    <a:bodyPr/>
                    <a:lstStyle/>
                    <a:p>
                      <a:pPr algn="ctr" fontAlgn="ctr"/>
                      <a:r>
                        <a:rPr lang="es-CO" sz="1200" b="0" i="0" u="none" strike="noStrike">
                          <a:solidFill>
                            <a:srgbClr val="000000"/>
                          </a:solidFill>
                          <a:effectLst/>
                          <a:latin typeface="Lexen Deca"/>
                        </a:rPr>
                        <a:t>0,00%</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E8E8E8"/>
                    </a:solidFill>
                  </a:tcPr>
                </a:tc>
                <a:extLst>
                  <a:ext uri="{0D108BD9-81ED-4DB2-BD59-A6C34878D82A}">
                    <a16:rowId xmlns:a16="http://schemas.microsoft.com/office/drawing/2014/main" val="3683072322"/>
                  </a:ext>
                </a:extLst>
              </a:tr>
              <a:tr h="208560">
                <a:tc>
                  <a:txBody>
                    <a:bodyPr/>
                    <a:lstStyle/>
                    <a:p>
                      <a:pPr algn="l" rtl="0" fontAlgn="ctr"/>
                      <a:r>
                        <a:rPr lang="es-CO" sz="800" b="0" i="0" u="none" strike="noStrike">
                          <a:solidFill>
                            <a:srgbClr val="000000"/>
                          </a:solidFill>
                          <a:effectLst/>
                          <a:latin typeface="Lexend Deca"/>
                        </a:rPr>
                        <a:t>Artículo 23 - Servicios públicos.</a:t>
                      </a:r>
                    </a:p>
                  </a:txBody>
                  <a:tcPr marL="6276" marR="6276" marT="6276"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232A34"/>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$ 158</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232A34"/>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$ 159</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232A34"/>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$ 89</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232A34"/>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$ 159</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232A34"/>
                      </a:solidFill>
                      <a:prstDash val="solid"/>
                      <a:round/>
                      <a:headEnd type="none" w="med" len="med"/>
                      <a:tailEnd type="none" w="med" len="med"/>
                    </a:lnB>
                    <a:noFill/>
                  </a:tcPr>
                </a:tc>
                <a:tc>
                  <a:txBody>
                    <a:bodyPr/>
                    <a:lstStyle/>
                    <a:p>
                      <a:pPr algn="ctr" fontAlgn="ctr"/>
                      <a:r>
                        <a:rPr lang="es-CO" sz="1200" b="0" i="0" u="none" strike="noStrike">
                          <a:solidFill>
                            <a:srgbClr val="000000"/>
                          </a:solidFill>
                          <a:effectLst/>
                          <a:latin typeface="Lexen Deca"/>
                        </a:rPr>
                        <a:t>-0,16%</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232A34"/>
                      </a:solidFill>
                      <a:prstDash val="solid"/>
                      <a:round/>
                      <a:headEnd type="none" w="med" len="med"/>
                      <a:tailEnd type="none" w="med" len="med"/>
                    </a:lnB>
                    <a:noFill/>
                  </a:tcPr>
                </a:tc>
                <a:tc>
                  <a:txBody>
                    <a:bodyPr/>
                    <a:lstStyle/>
                    <a:p>
                      <a:pPr algn="r" fontAlgn="ctr"/>
                      <a:r>
                        <a:rPr lang="es-CO" sz="1200" b="0" i="0" u="none" strike="noStrike">
                          <a:solidFill>
                            <a:srgbClr val="000000"/>
                          </a:solidFill>
                          <a:effectLst/>
                          <a:latin typeface="Lexen Deca"/>
                        </a:rPr>
                        <a:t>$ 166</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232A34"/>
                      </a:solidFill>
                      <a:prstDash val="solid"/>
                      <a:round/>
                      <a:headEnd type="none" w="med" len="med"/>
                      <a:tailEnd type="none" w="med" len="med"/>
                    </a:lnB>
                    <a:noFill/>
                  </a:tcPr>
                </a:tc>
                <a:tc>
                  <a:txBody>
                    <a:bodyPr/>
                    <a:lstStyle/>
                    <a:p>
                      <a:pPr algn="ctr" fontAlgn="ctr"/>
                      <a:r>
                        <a:rPr lang="es-CO" sz="1200" b="0" i="0" u="none" strike="noStrike" dirty="0">
                          <a:solidFill>
                            <a:srgbClr val="000000"/>
                          </a:solidFill>
                          <a:effectLst/>
                          <a:latin typeface="Lexen Deca"/>
                        </a:rPr>
                        <a:t>-4,52%</a:t>
                      </a:r>
                    </a:p>
                  </a:txBody>
                  <a:tcPr marL="6276" marR="6276" marT="6276"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232A34"/>
                      </a:solidFill>
                      <a:prstDash val="solid"/>
                      <a:round/>
                      <a:headEnd type="none" w="med" len="med"/>
                      <a:tailEnd type="none" w="med" len="med"/>
                    </a:lnB>
                    <a:noFill/>
                  </a:tcPr>
                </a:tc>
                <a:extLst>
                  <a:ext uri="{0D108BD9-81ED-4DB2-BD59-A6C34878D82A}">
                    <a16:rowId xmlns:a16="http://schemas.microsoft.com/office/drawing/2014/main" val="2849836485"/>
                  </a:ext>
                </a:extLst>
              </a:tr>
            </a:tbl>
          </a:graphicData>
        </a:graphic>
      </p:graphicFrame>
    </p:spTree>
    <p:extLst>
      <p:ext uri="{BB962C8B-B14F-4D97-AF65-F5344CB8AC3E}">
        <p14:creationId xmlns:p14="http://schemas.microsoft.com/office/powerpoint/2010/main" val="19778285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4">
            <a:extLst>
              <a:ext uri="{FF2B5EF4-FFF2-40B4-BE49-F238E27FC236}">
                <a16:creationId xmlns:a16="http://schemas.microsoft.com/office/drawing/2014/main" id="{0E853FC0-31D6-E2C7-94BA-E77BEA764D0F}"/>
              </a:ext>
            </a:extLst>
          </p:cNvPr>
          <p:cNvSpPr>
            <a:spLocks noGrp="1"/>
          </p:cNvSpPr>
          <p:nvPr>
            <p:ph type="title"/>
          </p:nvPr>
        </p:nvSpPr>
        <p:spPr>
          <a:xfrm>
            <a:off x="1076324" y="376065"/>
            <a:ext cx="6550025" cy="639809"/>
          </a:xfrm>
        </p:spPr>
        <p:txBody>
          <a:bodyPr/>
          <a:lstStyle/>
          <a:p>
            <a:r>
              <a:rPr lang="es-ES" dirty="0"/>
              <a:t> Principales Productos PMR</a:t>
            </a:r>
            <a:br>
              <a:rPr lang="es-ES" dirty="0"/>
            </a:br>
            <a:r>
              <a:rPr lang="es-ES" dirty="0"/>
              <a:t>IDPAC</a:t>
            </a:r>
            <a:endParaRPr lang="es-CO" dirty="0"/>
          </a:p>
        </p:txBody>
      </p:sp>
      <p:sp>
        <p:nvSpPr>
          <p:cNvPr id="2" name="CuadroTexto 1">
            <a:extLst>
              <a:ext uri="{FF2B5EF4-FFF2-40B4-BE49-F238E27FC236}">
                <a16:creationId xmlns:a16="http://schemas.microsoft.com/office/drawing/2014/main" id="{8275F40A-15CE-A57A-3B6F-8D2806219F38}"/>
              </a:ext>
            </a:extLst>
          </p:cNvPr>
          <p:cNvSpPr txBox="1"/>
          <p:nvPr/>
        </p:nvSpPr>
        <p:spPr>
          <a:xfrm>
            <a:off x="4457700" y="6303133"/>
            <a:ext cx="5419726" cy="338554"/>
          </a:xfrm>
          <a:prstGeom prst="rect">
            <a:avLst/>
          </a:prstGeom>
          <a:noFill/>
        </p:spPr>
        <p:txBody>
          <a:bodyPr wrap="square" rtlCol="0">
            <a:spAutoFit/>
          </a:bodyPr>
          <a:lstStyle/>
          <a:p>
            <a:r>
              <a:rPr lang="es-ES" sz="1600" dirty="0">
                <a:solidFill>
                  <a:schemeClr val="accent3"/>
                </a:solidFill>
              </a:rPr>
              <a:t>Adjuntar Excel: Anexo 9-PMR_Programación_2026_Entidades</a:t>
            </a:r>
            <a:endParaRPr lang="es-CO" sz="1600" dirty="0">
              <a:solidFill>
                <a:schemeClr val="accent3"/>
              </a:solidFill>
            </a:endParaRPr>
          </a:p>
        </p:txBody>
      </p:sp>
      <p:pic>
        <p:nvPicPr>
          <p:cNvPr id="7" name="Gráfico 6">
            <a:extLst>
              <a:ext uri="{FF2B5EF4-FFF2-40B4-BE49-F238E27FC236}">
                <a16:creationId xmlns:a16="http://schemas.microsoft.com/office/drawing/2014/main" id="{C6CBB54B-2EDD-641E-603C-7CE766828AA8}"/>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21100"/>
          <a:stretch/>
        </p:blipFill>
        <p:spPr>
          <a:xfrm>
            <a:off x="7259003" y="550609"/>
            <a:ext cx="3557043" cy="5545418"/>
          </a:xfrm>
          <a:prstGeom prst="rect">
            <a:avLst/>
          </a:prstGeom>
        </p:spPr>
      </p:pic>
      <p:graphicFrame>
        <p:nvGraphicFramePr>
          <p:cNvPr id="8" name="Tabla 7">
            <a:extLst>
              <a:ext uri="{FF2B5EF4-FFF2-40B4-BE49-F238E27FC236}">
                <a16:creationId xmlns:a16="http://schemas.microsoft.com/office/drawing/2014/main" id="{0CF9A622-E6E4-B2BD-A7EE-F40E4C341376}"/>
              </a:ext>
            </a:extLst>
          </p:cNvPr>
          <p:cNvGraphicFramePr>
            <a:graphicFrameLocks noGrp="1"/>
          </p:cNvGraphicFramePr>
          <p:nvPr>
            <p:extLst>
              <p:ext uri="{D42A27DB-BD31-4B8C-83A1-F6EECF244321}">
                <p14:modId xmlns:p14="http://schemas.microsoft.com/office/powerpoint/2010/main" val="1666785423"/>
              </p:ext>
            </p:extLst>
          </p:nvPr>
        </p:nvGraphicFramePr>
        <p:xfrm>
          <a:off x="1076324" y="1499053"/>
          <a:ext cx="4541170" cy="4542645"/>
        </p:xfrm>
        <a:graphic>
          <a:graphicData uri="http://schemas.openxmlformats.org/drawingml/2006/table">
            <a:tbl>
              <a:tblPr/>
              <a:tblGrid>
                <a:gridCol w="2955364">
                  <a:extLst>
                    <a:ext uri="{9D8B030D-6E8A-4147-A177-3AD203B41FA5}">
                      <a16:colId xmlns:a16="http://schemas.microsoft.com/office/drawing/2014/main" val="2500264431"/>
                    </a:ext>
                  </a:extLst>
                </a:gridCol>
                <a:gridCol w="792903">
                  <a:extLst>
                    <a:ext uri="{9D8B030D-6E8A-4147-A177-3AD203B41FA5}">
                      <a16:colId xmlns:a16="http://schemas.microsoft.com/office/drawing/2014/main" val="3648288010"/>
                    </a:ext>
                  </a:extLst>
                </a:gridCol>
                <a:gridCol w="792903">
                  <a:extLst>
                    <a:ext uri="{9D8B030D-6E8A-4147-A177-3AD203B41FA5}">
                      <a16:colId xmlns:a16="http://schemas.microsoft.com/office/drawing/2014/main" val="3010973456"/>
                    </a:ext>
                  </a:extLst>
                </a:gridCol>
              </a:tblGrid>
              <a:tr h="237654">
                <a:tc>
                  <a:txBody>
                    <a:bodyPr/>
                    <a:lstStyle/>
                    <a:p>
                      <a:pPr algn="ctr" rtl="0" fontAlgn="ctr"/>
                      <a:r>
                        <a:rPr lang="es-CO" sz="800" b="1" i="0" u="none" strike="noStrike" dirty="0">
                          <a:solidFill>
                            <a:srgbClr val="000000"/>
                          </a:solidFill>
                          <a:effectLst/>
                          <a:latin typeface="Aptos" panose="020B0004020202020204" pitchFamily="34" charset="0"/>
                        </a:rPr>
                        <a:t>Producto Institucional Registrado Ante la SDH en PMR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91A9"/>
                    </a:solidFill>
                  </a:tcPr>
                </a:tc>
                <a:tc>
                  <a:txBody>
                    <a:bodyPr/>
                    <a:lstStyle/>
                    <a:p>
                      <a:pPr algn="ctr" rtl="0" fontAlgn="ctr"/>
                      <a:r>
                        <a:rPr lang="es-CO" sz="800" b="1" i="0" u="none" strike="noStrike">
                          <a:solidFill>
                            <a:srgbClr val="000000"/>
                          </a:solidFill>
                          <a:effectLst/>
                          <a:latin typeface="Aptos" panose="020B00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91A9"/>
                    </a:solidFill>
                  </a:tcPr>
                </a:tc>
                <a:tc>
                  <a:txBody>
                    <a:bodyPr/>
                    <a:lstStyle/>
                    <a:p>
                      <a:pPr algn="ctr" rtl="0" fontAlgn="ctr"/>
                      <a:r>
                        <a:rPr lang="es-CO" sz="800" b="1" i="0" u="none" strike="noStrike">
                          <a:solidFill>
                            <a:srgbClr val="000000"/>
                          </a:solidFill>
                          <a:effectLst/>
                          <a:latin typeface="Aptos" panose="020B0004020202020204" pitchFamily="34" charset="0"/>
                        </a:rPr>
                        <a:t>Costos anuales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91A9"/>
                    </a:solidFill>
                  </a:tcPr>
                </a:tc>
                <a:extLst>
                  <a:ext uri="{0D108BD9-81ED-4DB2-BD59-A6C34878D82A}">
                    <a16:rowId xmlns:a16="http://schemas.microsoft.com/office/drawing/2014/main" val="1137666249"/>
                  </a:ext>
                </a:extLst>
              </a:tr>
              <a:tr h="683257">
                <a:tc>
                  <a:txBody>
                    <a:bodyPr/>
                    <a:lstStyle/>
                    <a:p>
                      <a:pPr algn="ctr" rtl="0" fontAlgn="b"/>
                      <a:r>
                        <a:rPr lang="es-CO" sz="800" b="0" i="0" u="none" strike="noStrike" dirty="0">
                          <a:solidFill>
                            <a:srgbClr val="000000"/>
                          </a:solidFill>
                          <a:effectLst/>
                          <a:latin typeface="Aptos" panose="020B0004020202020204" pitchFamily="34" charset="0"/>
                        </a:rPr>
                        <a:t>01 - Servicio de apoyo en la implementación del modelo de fortalecimiento para las organizaciones sociales, comunales, de medios comunitarios y alternativos, organizaciones de propiedad horizontal e instancias de participación de distrito capital</a:t>
                      </a:r>
                      <a:br>
                        <a:rPr lang="es-CO" sz="800" b="0" i="0" u="none" strike="noStrike" dirty="0">
                          <a:solidFill>
                            <a:srgbClr val="000000"/>
                          </a:solidFill>
                          <a:effectLst/>
                          <a:latin typeface="Aptos" panose="020B0004020202020204" pitchFamily="34" charset="0"/>
                        </a:rPr>
                      </a:br>
                      <a:r>
                        <a:rPr lang="es-CO" sz="800" b="0" i="0" u="none" strike="noStrike" dirty="0">
                          <a:solidFill>
                            <a:srgbClr val="000000"/>
                          </a:solidFill>
                          <a:effectLst/>
                          <a:latin typeface="Aptos" panose="020B0004020202020204" pitchFamily="34" charset="0"/>
                        </a:rPr>
                        <a:t>PEP: PM02200101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a:solidFill>
                            <a:srgbClr val="000000"/>
                          </a:solidFill>
                          <a:effectLst/>
                          <a:latin typeface="Aptos" panose="020B0004020202020204" pitchFamily="34" charset="0"/>
                        </a:rPr>
                        <a:t>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a:solidFill>
                            <a:srgbClr val="000000"/>
                          </a:solidFill>
                          <a:effectLst/>
                          <a:latin typeface="Aptos" panose="020B0004020202020204" pitchFamily="34" charset="0"/>
                        </a:rPr>
                        <a:t>21.503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9054534"/>
                  </a:ext>
                </a:extLst>
              </a:tr>
              <a:tr h="594136">
                <a:tc>
                  <a:txBody>
                    <a:bodyPr/>
                    <a:lstStyle/>
                    <a:p>
                      <a:pPr algn="ctr" rtl="0" fontAlgn="ctr"/>
                      <a:r>
                        <a:rPr lang="es-CO" sz="800" b="0" i="0" u="none" strike="noStrike" dirty="0">
                          <a:solidFill>
                            <a:srgbClr val="000000"/>
                          </a:solidFill>
                          <a:effectLst/>
                          <a:latin typeface="Aptos" panose="020B0004020202020204" pitchFamily="34" charset="0"/>
                        </a:rPr>
                        <a:t>06 - Servicio de asesoría técnica en presupuestos participativos y procesos de mediación de conflictos para la convivencia ciudadana</a:t>
                      </a:r>
                      <a:br>
                        <a:rPr lang="es-CO" sz="800" b="0" i="0" u="none" strike="noStrike" dirty="0">
                          <a:solidFill>
                            <a:srgbClr val="000000"/>
                          </a:solidFill>
                          <a:effectLst/>
                          <a:latin typeface="Aptos" panose="020B0004020202020204" pitchFamily="34" charset="0"/>
                        </a:rPr>
                      </a:br>
                      <a:r>
                        <a:rPr lang="es-CO" sz="800" b="0" i="0" u="none" strike="noStrike" dirty="0">
                          <a:solidFill>
                            <a:srgbClr val="000000"/>
                          </a:solidFill>
                          <a:effectLst/>
                          <a:latin typeface="Aptos" panose="020B0004020202020204" pitchFamily="34" charset="0"/>
                        </a:rPr>
                        <a:t>PEP: PM02200106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a:solidFill>
                            <a:srgbClr val="000000"/>
                          </a:solidFill>
                          <a:effectLst/>
                          <a:latin typeface="Aptos" panose="020B0004020202020204" pitchFamily="34" charset="0"/>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a:solidFill>
                            <a:srgbClr val="000000"/>
                          </a:solidFill>
                          <a:effectLst/>
                          <a:latin typeface="Aptos" panose="020B0004020202020204" pitchFamily="34" charset="0"/>
                        </a:rPr>
                        <a:t>11.535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1069641"/>
                  </a:ext>
                </a:extLst>
              </a:tr>
              <a:tr h="356482">
                <a:tc>
                  <a:txBody>
                    <a:bodyPr/>
                    <a:lstStyle/>
                    <a:p>
                      <a:pPr algn="ctr" rtl="0" fontAlgn="ctr"/>
                      <a:r>
                        <a:rPr lang="es-CO" sz="800" b="0" i="0" u="none" strike="noStrike">
                          <a:solidFill>
                            <a:srgbClr val="000000"/>
                          </a:solidFill>
                          <a:effectLst/>
                          <a:latin typeface="Aptos" panose="020B0004020202020204" pitchFamily="34" charset="0"/>
                        </a:rPr>
                        <a:t>02 - Servicio de formación ciudadana en capacidades democráticas</a:t>
                      </a:r>
                      <a:br>
                        <a:rPr lang="es-CO" sz="800" b="0" i="0" u="none" strike="noStrike">
                          <a:solidFill>
                            <a:srgbClr val="000000"/>
                          </a:solidFill>
                          <a:effectLst/>
                          <a:latin typeface="Aptos" panose="020B0004020202020204" pitchFamily="34" charset="0"/>
                        </a:rPr>
                      </a:br>
                      <a:r>
                        <a:rPr lang="es-CO" sz="800" b="0" i="0" u="none" strike="noStrike">
                          <a:solidFill>
                            <a:srgbClr val="000000"/>
                          </a:solidFill>
                          <a:effectLst/>
                          <a:latin typeface="Aptos" panose="020B0004020202020204" pitchFamily="34" charset="0"/>
                        </a:rPr>
                        <a:t>PEP: PM02200102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a:solidFill>
                            <a:srgbClr val="000000"/>
                          </a:solidFill>
                          <a:effectLst/>
                          <a:latin typeface="Aptos" panose="020B0004020202020204" pitchFamily="34" charset="0"/>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a:solidFill>
                            <a:srgbClr val="000000"/>
                          </a:solidFill>
                          <a:effectLst/>
                          <a:latin typeface="Aptos" panose="020B0004020202020204" pitchFamily="34" charset="0"/>
                        </a:rPr>
                        <a:t>6.598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3872672"/>
                  </a:ext>
                </a:extLst>
              </a:tr>
              <a:tr h="356482">
                <a:tc>
                  <a:txBody>
                    <a:bodyPr/>
                    <a:lstStyle/>
                    <a:p>
                      <a:pPr algn="ctr" rtl="0" fontAlgn="ctr"/>
                      <a:r>
                        <a:rPr lang="es-CO" sz="800" b="0" i="0" u="none" strike="noStrike">
                          <a:solidFill>
                            <a:srgbClr val="000000"/>
                          </a:solidFill>
                          <a:effectLst/>
                          <a:latin typeface="Aptos" panose="020B0004020202020204" pitchFamily="34" charset="0"/>
                        </a:rPr>
                        <a:t>05 - Servicio de apoyo en la realización de obras con saldo pedagógico</a:t>
                      </a:r>
                      <a:br>
                        <a:rPr lang="es-CO" sz="800" b="0" i="0" u="none" strike="noStrike">
                          <a:solidFill>
                            <a:srgbClr val="000000"/>
                          </a:solidFill>
                          <a:effectLst/>
                          <a:latin typeface="Aptos" panose="020B0004020202020204" pitchFamily="34" charset="0"/>
                        </a:rPr>
                      </a:br>
                      <a:r>
                        <a:rPr lang="es-CO" sz="800" b="0" i="0" u="none" strike="noStrike">
                          <a:solidFill>
                            <a:srgbClr val="000000"/>
                          </a:solidFill>
                          <a:effectLst/>
                          <a:latin typeface="Aptos" panose="020B0004020202020204" pitchFamily="34" charset="0"/>
                        </a:rPr>
                        <a:t>PEP: PM02200105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a:solidFill>
                            <a:srgbClr val="000000"/>
                          </a:solidFill>
                          <a:effectLst/>
                          <a:latin typeface="Aptos" panose="020B0004020202020204" pitchFamily="34" charset="0"/>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a:solidFill>
                            <a:srgbClr val="000000"/>
                          </a:solidFill>
                          <a:effectLst/>
                          <a:latin typeface="Aptos" panose="020B0004020202020204" pitchFamily="34" charset="0"/>
                        </a:rPr>
                        <a:t>6.391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2147935"/>
                  </a:ext>
                </a:extLst>
              </a:tr>
              <a:tr h="356482">
                <a:tc>
                  <a:txBody>
                    <a:bodyPr/>
                    <a:lstStyle/>
                    <a:p>
                      <a:pPr algn="ctr" rtl="0" fontAlgn="ctr"/>
                      <a:r>
                        <a:rPr lang="es-CO" sz="800" b="0" i="0" u="none" strike="noStrike" dirty="0">
                          <a:solidFill>
                            <a:srgbClr val="000000"/>
                          </a:solidFill>
                          <a:effectLst/>
                          <a:latin typeface="Aptos" panose="020B0004020202020204" pitchFamily="34" charset="0"/>
                        </a:rPr>
                        <a:t>07 - Servicios para la planeación y sistemas de gestión y comunicación estratégica</a:t>
                      </a:r>
                      <a:br>
                        <a:rPr lang="es-CO" sz="800" b="0" i="0" u="none" strike="noStrike" dirty="0">
                          <a:solidFill>
                            <a:srgbClr val="000000"/>
                          </a:solidFill>
                          <a:effectLst/>
                          <a:latin typeface="Aptos" panose="020B0004020202020204" pitchFamily="34" charset="0"/>
                        </a:rPr>
                      </a:br>
                      <a:r>
                        <a:rPr lang="es-CO" sz="800" b="0" i="0" u="none" strike="noStrike" dirty="0">
                          <a:solidFill>
                            <a:srgbClr val="000000"/>
                          </a:solidFill>
                          <a:effectLst/>
                          <a:latin typeface="Aptos" panose="020B0004020202020204" pitchFamily="34" charset="0"/>
                        </a:rPr>
                        <a:t>PEP: PM02200107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a:solidFill>
                            <a:srgbClr val="000000"/>
                          </a:solidFill>
                          <a:effectLst/>
                          <a:latin typeface="Aptos" panose="020B0004020202020204" pitchFamily="34" charset="0"/>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a:solidFill>
                            <a:srgbClr val="000000"/>
                          </a:solidFill>
                          <a:effectLst/>
                          <a:latin typeface="Aptos" panose="020B0004020202020204" pitchFamily="34" charset="0"/>
                        </a:rPr>
                        <a:t>6.380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2044838"/>
                  </a:ext>
                </a:extLst>
              </a:tr>
              <a:tr h="475309">
                <a:tc>
                  <a:txBody>
                    <a:bodyPr/>
                    <a:lstStyle/>
                    <a:p>
                      <a:pPr algn="ctr" rtl="0" fontAlgn="ctr"/>
                      <a:r>
                        <a:rPr lang="es-CO" sz="800" b="0" i="0" u="none" strike="noStrike">
                          <a:solidFill>
                            <a:srgbClr val="000000"/>
                          </a:solidFill>
                          <a:effectLst/>
                          <a:latin typeface="Aptos" panose="020B0004020202020204" pitchFamily="34" charset="0"/>
                        </a:rPr>
                        <a:t>08 - Infraestructura física, mantenimiento y dotación (sedes construidas, mantenidas reforzadas)</a:t>
                      </a:r>
                      <a:br>
                        <a:rPr lang="es-CO" sz="800" b="0" i="0" u="none" strike="noStrike">
                          <a:solidFill>
                            <a:srgbClr val="000000"/>
                          </a:solidFill>
                          <a:effectLst/>
                          <a:latin typeface="Aptos" panose="020B0004020202020204" pitchFamily="34" charset="0"/>
                        </a:rPr>
                      </a:br>
                      <a:r>
                        <a:rPr lang="es-CO" sz="800" b="0" i="0" u="none" strike="noStrike">
                          <a:solidFill>
                            <a:srgbClr val="000000"/>
                          </a:solidFill>
                          <a:effectLst/>
                          <a:latin typeface="Aptos" panose="020B0004020202020204" pitchFamily="34" charset="0"/>
                        </a:rPr>
                        <a:t>PEP: PM02200108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a:solidFill>
                            <a:srgbClr val="000000"/>
                          </a:solidFill>
                          <a:effectLst/>
                          <a:latin typeface="Aptos" panose="020B0004020202020204" pitchFamily="34"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a:solidFill>
                            <a:srgbClr val="000000"/>
                          </a:solidFill>
                          <a:effectLst/>
                          <a:latin typeface="Aptos" panose="020B0004020202020204" pitchFamily="34" charset="0"/>
                        </a:rPr>
                        <a:t>1.500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7823903"/>
                  </a:ext>
                </a:extLst>
              </a:tr>
              <a:tr h="356482">
                <a:tc>
                  <a:txBody>
                    <a:bodyPr/>
                    <a:lstStyle/>
                    <a:p>
                      <a:pPr algn="ctr" rtl="0" fontAlgn="ctr"/>
                      <a:r>
                        <a:rPr lang="es-CO" sz="800" b="0" i="0" u="none" strike="noStrike">
                          <a:solidFill>
                            <a:srgbClr val="000000"/>
                          </a:solidFill>
                          <a:effectLst/>
                          <a:latin typeface="Aptos" panose="020B0004020202020204" pitchFamily="34" charset="0"/>
                        </a:rPr>
                        <a:t>03 - Servicio de innovación y gestión del conocimiento en participación ciudadana</a:t>
                      </a:r>
                      <a:br>
                        <a:rPr lang="es-CO" sz="800" b="0" i="0" u="none" strike="noStrike">
                          <a:solidFill>
                            <a:srgbClr val="000000"/>
                          </a:solidFill>
                          <a:effectLst/>
                          <a:latin typeface="Aptos" panose="020B0004020202020204" pitchFamily="34" charset="0"/>
                        </a:rPr>
                      </a:br>
                      <a:r>
                        <a:rPr lang="es-CO" sz="800" b="0" i="0" u="none" strike="noStrike">
                          <a:solidFill>
                            <a:srgbClr val="000000"/>
                          </a:solidFill>
                          <a:effectLst/>
                          <a:latin typeface="Aptos" panose="020B0004020202020204" pitchFamily="34" charset="0"/>
                        </a:rPr>
                        <a:t>PEP: PM02200103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a:solidFill>
                            <a:srgbClr val="000000"/>
                          </a:solidFill>
                          <a:effectLst/>
                          <a:latin typeface="Aptos" panose="020B000402020202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a:solidFill>
                            <a:srgbClr val="000000"/>
                          </a:solidFill>
                          <a:effectLst/>
                          <a:latin typeface="Aptos" panose="020B0004020202020204" pitchFamily="34" charset="0"/>
                        </a:rPr>
                        <a:t>808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4192810"/>
                  </a:ext>
                </a:extLst>
              </a:tr>
              <a:tr h="475309">
                <a:tc>
                  <a:txBody>
                    <a:bodyPr/>
                    <a:lstStyle/>
                    <a:p>
                      <a:pPr algn="ctr" rtl="0" fontAlgn="ctr"/>
                      <a:r>
                        <a:rPr lang="es-CO" sz="800" b="0" i="0" u="none" strike="noStrike">
                          <a:solidFill>
                            <a:srgbClr val="000000"/>
                          </a:solidFill>
                          <a:effectLst/>
                          <a:latin typeface="Aptos" panose="020B0004020202020204" pitchFamily="34" charset="0"/>
                        </a:rPr>
                        <a:t>04 - Servicio de recolección, análisis, producción de datos e intercambio de conocimiento sobre participación ciudadana</a:t>
                      </a:r>
                      <a:br>
                        <a:rPr lang="es-CO" sz="800" b="0" i="0" u="none" strike="noStrike">
                          <a:solidFill>
                            <a:srgbClr val="000000"/>
                          </a:solidFill>
                          <a:effectLst/>
                          <a:latin typeface="Aptos" panose="020B0004020202020204" pitchFamily="34" charset="0"/>
                        </a:rPr>
                      </a:br>
                      <a:r>
                        <a:rPr lang="es-CO" sz="800" b="0" i="0" u="none" strike="noStrike">
                          <a:solidFill>
                            <a:srgbClr val="000000"/>
                          </a:solidFill>
                          <a:effectLst/>
                          <a:latin typeface="Aptos" panose="020B0004020202020204" pitchFamily="34" charset="0"/>
                        </a:rPr>
                        <a:t>PEP: PM02200104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dirty="0">
                          <a:solidFill>
                            <a:srgbClr val="000000"/>
                          </a:solidFill>
                          <a:effectLst/>
                          <a:latin typeface="Aptos" panose="020B000402020202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a:solidFill>
                            <a:srgbClr val="000000"/>
                          </a:solidFill>
                          <a:effectLst/>
                          <a:latin typeface="Aptos" panose="020B0004020202020204" pitchFamily="34" charset="0"/>
                        </a:rPr>
                        <a:t>599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2163"/>
                  </a:ext>
                </a:extLst>
              </a:tr>
              <a:tr h="475309">
                <a:tc>
                  <a:txBody>
                    <a:bodyPr/>
                    <a:lstStyle/>
                    <a:p>
                      <a:pPr algn="ctr" rtl="0" fontAlgn="ctr"/>
                      <a:r>
                        <a:rPr lang="es-CO" sz="800" b="0" i="0" u="none" strike="noStrike">
                          <a:solidFill>
                            <a:srgbClr val="000000"/>
                          </a:solidFill>
                          <a:effectLst/>
                          <a:latin typeface="Aptos" panose="020B0004020202020204" pitchFamily="34" charset="0"/>
                        </a:rPr>
                        <a:t>09 - Infraestructura tecnológica y documental (sistemas de información y tecnologia y gestión documental)</a:t>
                      </a:r>
                      <a:br>
                        <a:rPr lang="es-CO" sz="800" b="0" i="0" u="none" strike="noStrike">
                          <a:solidFill>
                            <a:srgbClr val="000000"/>
                          </a:solidFill>
                          <a:effectLst/>
                          <a:latin typeface="Aptos" panose="020B0004020202020204" pitchFamily="34" charset="0"/>
                        </a:rPr>
                      </a:br>
                      <a:r>
                        <a:rPr lang="es-CO" sz="800" b="0" i="0" u="none" strike="noStrike">
                          <a:solidFill>
                            <a:srgbClr val="000000"/>
                          </a:solidFill>
                          <a:effectLst/>
                          <a:latin typeface="Aptos" panose="020B0004020202020204" pitchFamily="34" charset="0"/>
                        </a:rPr>
                        <a:t>PEP: PM02200109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a:solidFill>
                            <a:srgbClr val="000000"/>
                          </a:solidFill>
                          <a:effectLst/>
                          <a:latin typeface="Aptos" panose="020B000402020202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800" b="0" i="0" u="none" strike="noStrike" dirty="0">
                          <a:solidFill>
                            <a:srgbClr val="000000"/>
                          </a:solidFill>
                          <a:effectLst/>
                          <a:latin typeface="Aptos" panose="020B0004020202020204" pitchFamily="34" charset="0"/>
                        </a:rPr>
                        <a:t>530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8880203"/>
                  </a:ext>
                </a:extLst>
              </a:tr>
              <a:tr h="138631">
                <a:tc>
                  <a:txBody>
                    <a:bodyPr/>
                    <a:lstStyle/>
                    <a:p>
                      <a:pPr algn="ctr" rtl="0" fontAlgn="ctr"/>
                      <a:r>
                        <a:rPr lang="es-CO" sz="600" b="0" i="0" u="none" strike="noStrike">
                          <a:solidFill>
                            <a:srgbClr val="000000"/>
                          </a:solidFill>
                          <a:effectLst/>
                          <a:latin typeface="Aptos" panose="020B0004020202020204" pitchFamily="34" charset="0"/>
                        </a:rPr>
                        <a:t>Total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91A9"/>
                    </a:solidFill>
                  </a:tcPr>
                </a:tc>
                <a:tc>
                  <a:txBody>
                    <a:bodyPr/>
                    <a:lstStyle/>
                    <a:p>
                      <a:pPr algn="ctr" rtl="0" fontAlgn="ctr"/>
                      <a:r>
                        <a:rPr lang="es-CO" sz="600" b="0" i="0" u="none" strike="noStrike">
                          <a:solidFill>
                            <a:srgbClr val="000000"/>
                          </a:solidFill>
                          <a:effectLst/>
                          <a:latin typeface="Aptos" panose="020B000402020202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91A9"/>
                    </a:solidFill>
                  </a:tcPr>
                </a:tc>
                <a:tc>
                  <a:txBody>
                    <a:bodyPr/>
                    <a:lstStyle/>
                    <a:p>
                      <a:pPr algn="ctr" rtl="0" fontAlgn="ctr"/>
                      <a:r>
                        <a:rPr lang="es-CO" sz="600" b="0" i="0" u="none" strike="noStrike" dirty="0">
                          <a:solidFill>
                            <a:srgbClr val="000000"/>
                          </a:solidFill>
                          <a:effectLst/>
                          <a:latin typeface="Aptos" panose="020B0004020202020204" pitchFamily="34" charset="0"/>
                        </a:rPr>
                        <a:t>55.843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91A9"/>
                    </a:solidFill>
                  </a:tcPr>
                </a:tc>
                <a:extLst>
                  <a:ext uri="{0D108BD9-81ED-4DB2-BD59-A6C34878D82A}">
                    <a16:rowId xmlns:a16="http://schemas.microsoft.com/office/drawing/2014/main" val="4237701086"/>
                  </a:ext>
                </a:extLst>
              </a:tr>
            </a:tbl>
          </a:graphicData>
        </a:graphic>
      </p:graphicFrame>
    </p:spTree>
    <p:extLst>
      <p:ext uri="{BB962C8B-B14F-4D97-AF65-F5344CB8AC3E}">
        <p14:creationId xmlns:p14="http://schemas.microsoft.com/office/powerpoint/2010/main" val="269033776"/>
      </p:ext>
    </p:extLst>
  </p:cSld>
  <p:clrMapOvr>
    <a:masterClrMapping/>
  </p:clrMapOvr>
  <p:extLst>
    <p:ext uri="{6950BFC3-D8DA-4A85-94F7-54DA5524770B}">
      <p188:commentRel xmlns:p188="http://schemas.microsoft.com/office/powerpoint/2018/8/main" r:id="rId2"/>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66BB75-4FCC-C298-487A-2DBB20C8A19B}"/>
            </a:ext>
          </a:extLst>
        </p:cNvPr>
        <p:cNvGrpSpPr/>
        <p:nvPr/>
      </p:nvGrpSpPr>
      <p:grpSpPr>
        <a:xfrm>
          <a:off x="0" y="0"/>
          <a:ext cx="0" cy="0"/>
          <a:chOff x="0" y="0"/>
          <a:chExt cx="0" cy="0"/>
        </a:xfrm>
      </p:grpSpPr>
      <p:sp>
        <p:nvSpPr>
          <p:cNvPr id="9" name="Título 4">
            <a:extLst>
              <a:ext uri="{FF2B5EF4-FFF2-40B4-BE49-F238E27FC236}">
                <a16:creationId xmlns:a16="http://schemas.microsoft.com/office/drawing/2014/main" id="{AFE1C8C3-EA9F-FF72-6309-B5AE03D04A33}"/>
              </a:ext>
            </a:extLst>
          </p:cNvPr>
          <p:cNvSpPr>
            <a:spLocks noGrp="1"/>
          </p:cNvSpPr>
          <p:nvPr>
            <p:ph type="title"/>
          </p:nvPr>
        </p:nvSpPr>
        <p:spPr>
          <a:xfrm>
            <a:off x="1019174" y="337965"/>
            <a:ext cx="9992703" cy="639809"/>
          </a:xfrm>
        </p:spPr>
        <p:txBody>
          <a:bodyPr/>
          <a:lstStyle/>
          <a:p>
            <a:r>
              <a:rPr lang="es-ES" dirty="0"/>
              <a:t>Metas Plan de Desarrollo IDPAC</a:t>
            </a:r>
            <a:endParaRPr lang="es-CO" dirty="0"/>
          </a:p>
        </p:txBody>
      </p:sp>
      <p:sp>
        <p:nvSpPr>
          <p:cNvPr id="5" name="CuadroTexto 4">
            <a:extLst>
              <a:ext uri="{FF2B5EF4-FFF2-40B4-BE49-F238E27FC236}">
                <a16:creationId xmlns:a16="http://schemas.microsoft.com/office/drawing/2014/main" id="{4F942028-730D-4586-74D5-6DB9FD6801E5}"/>
              </a:ext>
            </a:extLst>
          </p:cNvPr>
          <p:cNvSpPr txBox="1"/>
          <p:nvPr/>
        </p:nvSpPr>
        <p:spPr>
          <a:xfrm>
            <a:off x="9276124" y="519369"/>
            <a:ext cx="2546736" cy="276999"/>
          </a:xfrm>
          <a:prstGeom prst="rect">
            <a:avLst/>
          </a:prstGeom>
          <a:noFill/>
        </p:spPr>
        <p:txBody>
          <a:bodyPr wrap="square" rtlCol="0">
            <a:spAutoFit/>
          </a:bodyPr>
          <a:lstStyle/>
          <a:p>
            <a:pPr algn="r"/>
            <a:r>
              <a:rPr lang="es-CO" sz="1200" dirty="0"/>
              <a:t>Cifras en millones de pesos corrientes</a:t>
            </a:r>
          </a:p>
        </p:txBody>
      </p:sp>
      <p:graphicFrame>
        <p:nvGraphicFramePr>
          <p:cNvPr id="3" name="Tabla 2">
            <a:extLst>
              <a:ext uri="{FF2B5EF4-FFF2-40B4-BE49-F238E27FC236}">
                <a16:creationId xmlns:a16="http://schemas.microsoft.com/office/drawing/2014/main" id="{32CBC9BC-2D31-8379-E948-CA28C6A2C206}"/>
              </a:ext>
            </a:extLst>
          </p:cNvPr>
          <p:cNvGraphicFramePr>
            <a:graphicFrameLocks noGrp="1"/>
          </p:cNvGraphicFramePr>
          <p:nvPr>
            <p:extLst>
              <p:ext uri="{D42A27DB-BD31-4B8C-83A1-F6EECF244321}">
                <p14:modId xmlns:p14="http://schemas.microsoft.com/office/powerpoint/2010/main" val="378250054"/>
              </p:ext>
            </p:extLst>
          </p:nvPr>
        </p:nvGraphicFramePr>
        <p:xfrm>
          <a:off x="800100" y="977772"/>
          <a:ext cx="10502901" cy="5360861"/>
        </p:xfrm>
        <a:graphic>
          <a:graphicData uri="http://schemas.openxmlformats.org/drawingml/2006/table">
            <a:tbl>
              <a:tblPr/>
              <a:tblGrid>
                <a:gridCol w="4038600">
                  <a:extLst>
                    <a:ext uri="{9D8B030D-6E8A-4147-A177-3AD203B41FA5}">
                      <a16:colId xmlns:a16="http://schemas.microsoft.com/office/drawing/2014/main" val="488879938"/>
                    </a:ext>
                  </a:extLst>
                </a:gridCol>
                <a:gridCol w="1625600">
                  <a:extLst>
                    <a:ext uri="{9D8B030D-6E8A-4147-A177-3AD203B41FA5}">
                      <a16:colId xmlns:a16="http://schemas.microsoft.com/office/drawing/2014/main" val="1288875122"/>
                    </a:ext>
                  </a:extLst>
                </a:gridCol>
                <a:gridCol w="1117600">
                  <a:extLst>
                    <a:ext uri="{9D8B030D-6E8A-4147-A177-3AD203B41FA5}">
                      <a16:colId xmlns:a16="http://schemas.microsoft.com/office/drawing/2014/main" val="748147411"/>
                    </a:ext>
                  </a:extLst>
                </a:gridCol>
                <a:gridCol w="825500">
                  <a:extLst>
                    <a:ext uri="{9D8B030D-6E8A-4147-A177-3AD203B41FA5}">
                      <a16:colId xmlns:a16="http://schemas.microsoft.com/office/drawing/2014/main" val="2640804819"/>
                    </a:ext>
                  </a:extLst>
                </a:gridCol>
                <a:gridCol w="1092200">
                  <a:extLst>
                    <a:ext uri="{9D8B030D-6E8A-4147-A177-3AD203B41FA5}">
                      <a16:colId xmlns:a16="http://schemas.microsoft.com/office/drawing/2014/main" val="786572528"/>
                    </a:ext>
                  </a:extLst>
                </a:gridCol>
                <a:gridCol w="850900">
                  <a:extLst>
                    <a:ext uri="{9D8B030D-6E8A-4147-A177-3AD203B41FA5}">
                      <a16:colId xmlns:a16="http://schemas.microsoft.com/office/drawing/2014/main" val="2528307237"/>
                    </a:ext>
                  </a:extLst>
                </a:gridCol>
                <a:gridCol w="952501">
                  <a:extLst>
                    <a:ext uri="{9D8B030D-6E8A-4147-A177-3AD203B41FA5}">
                      <a16:colId xmlns:a16="http://schemas.microsoft.com/office/drawing/2014/main" val="3198444120"/>
                    </a:ext>
                  </a:extLst>
                </a:gridCol>
              </a:tblGrid>
              <a:tr h="140960">
                <a:tc rowSpan="3">
                  <a:txBody>
                    <a:bodyPr/>
                    <a:lstStyle/>
                    <a:p>
                      <a:pPr algn="ctr" rtl="0" fontAlgn="ctr"/>
                      <a:r>
                        <a:rPr lang="es-CO" sz="600" b="1" i="0" u="none" strike="noStrike" dirty="0">
                          <a:solidFill>
                            <a:srgbClr val="232A34"/>
                          </a:solidFill>
                          <a:effectLst/>
                          <a:latin typeface="Lexend Deca"/>
                        </a:rPr>
                        <a:t>Meta producto e indicador</a:t>
                      </a:r>
                      <a:br>
                        <a:rPr lang="es-CO" sz="600" b="1" i="0" u="none" strike="noStrike" dirty="0">
                          <a:solidFill>
                            <a:srgbClr val="232A34"/>
                          </a:solidFill>
                          <a:effectLst/>
                          <a:latin typeface="Lexend Deca"/>
                        </a:rPr>
                      </a:br>
                      <a:r>
                        <a:rPr lang="es-CO" sz="600" b="1" i="0" u="none" strike="noStrike" dirty="0">
                          <a:solidFill>
                            <a:srgbClr val="232A34"/>
                          </a:solidFill>
                          <a:effectLst/>
                          <a:latin typeface="Lexend Deca"/>
                        </a:rPr>
                        <a:t>del Plan de Desarrollo</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8091A9"/>
                    </a:solidFill>
                  </a:tcPr>
                </a:tc>
                <a:tc gridSpan="4">
                  <a:txBody>
                    <a:bodyPr/>
                    <a:lstStyle/>
                    <a:p>
                      <a:pPr algn="ctr" rtl="0" fontAlgn="ctr"/>
                      <a:r>
                        <a:rPr lang="es-CO" sz="600" b="1" i="0" u="none" strike="noStrike" dirty="0">
                          <a:solidFill>
                            <a:srgbClr val="232A34"/>
                          </a:solidFill>
                          <a:effectLst/>
                          <a:latin typeface="Lexend Deca"/>
                        </a:rPr>
                        <a:t>Vigencia 2025</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8091A9"/>
                    </a:solidFill>
                  </a:tcPr>
                </a:tc>
                <a:tc hMerge="1">
                  <a:txBody>
                    <a:bodyPr/>
                    <a:lstStyle/>
                    <a:p>
                      <a:endParaRPr lang="es-CO"/>
                    </a:p>
                  </a:txBody>
                  <a:tcPr/>
                </a:tc>
                <a:tc hMerge="1">
                  <a:txBody>
                    <a:bodyPr/>
                    <a:lstStyle/>
                    <a:p>
                      <a:endParaRPr lang="es-CO"/>
                    </a:p>
                  </a:txBody>
                  <a:tcPr/>
                </a:tc>
                <a:tc hMerge="1">
                  <a:txBody>
                    <a:bodyPr/>
                    <a:lstStyle/>
                    <a:p>
                      <a:endParaRPr lang="es-CO"/>
                    </a:p>
                  </a:txBody>
                  <a:tcPr/>
                </a:tc>
                <a:tc gridSpan="2">
                  <a:txBody>
                    <a:bodyPr/>
                    <a:lstStyle/>
                    <a:p>
                      <a:pPr algn="ctr" rtl="0" fontAlgn="ctr"/>
                      <a:r>
                        <a:rPr lang="es-CO" sz="600" b="1" i="0" u="none" strike="noStrike">
                          <a:solidFill>
                            <a:srgbClr val="232A34"/>
                          </a:solidFill>
                          <a:effectLst/>
                          <a:latin typeface="Lexend Deca"/>
                        </a:rPr>
                        <a:t>Vigencia 2026</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8091A9"/>
                    </a:solidFill>
                  </a:tcPr>
                </a:tc>
                <a:tc hMerge="1">
                  <a:txBody>
                    <a:bodyPr/>
                    <a:lstStyle/>
                    <a:p>
                      <a:endParaRPr lang="es-CO"/>
                    </a:p>
                  </a:txBody>
                  <a:tcPr/>
                </a:tc>
                <a:extLst>
                  <a:ext uri="{0D108BD9-81ED-4DB2-BD59-A6C34878D82A}">
                    <a16:rowId xmlns:a16="http://schemas.microsoft.com/office/drawing/2014/main" val="2987242211"/>
                  </a:ext>
                </a:extLst>
              </a:tr>
              <a:tr h="229059">
                <a:tc vMerge="1">
                  <a:txBody>
                    <a:bodyPr/>
                    <a:lstStyle/>
                    <a:p>
                      <a:endParaRPr lang="es-CO"/>
                    </a:p>
                  </a:txBody>
                  <a:tcPr/>
                </a:tc>
                <a:tc rowSpan="2">
                  <a:txBody>
                    <a:bodyPr/>
                    <a:lstStyle/>
                    <a:p>
                      <a:pPr algn="ctr" rtl="0" fontAlgn="ctr"/>
                      <a:r>
                        <a:rPr lang="es-CO" sz="600" b="1" i="0" u="none" strike="noStrike" dirty="0">
                          <a:solidFill>
                            <a:srgbClr val="232A34"/>
                          </a:solidFill>
                          <a:effectLst/>
                          <a:latin typeface="Lexend Deca"/>
                        </a:rPr>
                        <a:t>Magnitud meta 2025</a:t>
                      </a:r>
                    </a:p>
                  </a:txBody>
                  <a:tcPr marL="5363" marR="5363" marT="5363"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ctr" rtl="0" fontAlgn="ctr"/>
                      <a:r>
                        <a:rPr lang="es-CO" sz="600" b="1" i="0" u="none" strike="noStrike" dirty="0">
                          <a:solidFill>
                            <a:srgbClr val="232A34"/>
                          </a:solidFill>
                          <a:effectLst/>
                          <a:latin typeface="Lexend Deca"/>
                        </a:rPr>
                        <a:t>% cumplimiento meta</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a:noFill/>
                    </a:lnB>
                    <a:solidFill>
                      <a:srgbClr val="D8DCE2"/>
                    </a:solidFill>
                  </a:tcPr>
                </a:tc>
                <a:tc>
                  <a:txBody>
                    <a:bodyPr/>
                    <a:lstStyle/>
                    <a:p>
                      <a:pPr algn="ctr" rtl="0" fontAlgn="ctr"/>
                      <a:r>
                        <a:rPr lang="es-CO" sz="600" b="1" i="0" u="none" strike="noStrike">
                          <a:solidFill>
                            <a:srgbClr val="232A34"/>
                          </a:solidFill>
                          <a:effectLst/>
                          <a:latin typeface="Lexend Deca"/>
                        </a:rPr>
                        <a:t>% cumplimiento meta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a:noFill/>
                    </a:lnB>
                    <a:solidFill>
                      <a:srgbClr val="D8DCE2"/>
                    </a:solidFill>
                  </a:tcPr>
                </a:tc>
                <a:tc rowSpan="2">
                  <a:txBody>
                    <a:bodyPr/>
                    <a:lstStyle/>
                    <a:p>
                      <a:pPr algn="ctr" rtl="0" fontAlgn="ctr"/>
                      <a:r>
                        <a:rPr lang="es-CO" sz="600" b="1" i="0" u="none" strike="noStrike">
                          <a:solidFill>
                            <a:srgbClr val="232A34"/>
                          </a:solidFill>
                          <a:effectLst/>
                          <a:latin typeface="Lexend Deca"/>
                        </a:rPr>
                        <a:t>Presupuesto programado</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rowSpan="2">
                  <a:txBody>
                    <a:bodyPr/>
                    <a:lstStyle/>
                    <a:p>
                      <a:pPr algn="ctr" rtl="0" fontAlgn="ctr"/>
                      <a:r>
                        <a:rPr lang="es-CO" sz="600" b="1" i="0" u="none" strike="noStrike">
                          <a:solidFill>
                            <a:srgbClr val="232A34"/>
                          </a:solidFill>
                          <a:effectLst/>
                          <a:latin typeface="Lexend Deca"/>
                        </a:rPr>
                        <a:t>Magnitud meta programada</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rowSpan="2">
                  <a:txBody>
                    <a:bodyPr/>
                    <a:lstStyle/>
                    <a:p>
                      <a:pPr algn="l" rtl="0" fontAlgn="ctr"/>
                      <a:r>
                        <a:rPr lang="es-CO" sz="600" b="1" i="0" u="none" strike="noStrike">
                          <a:solidFill>
                            <a:srgbClr val="232A34"/>
                          </a:solidFill>
                          <a:effectLst/>
                          <a:latin typeface="Lexend Deca"/>
                        </a:rPr>
                        <a:t>Presupuesto programado</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extLst>
                  <a:ext uri="{0D108BD9-81ED-4DB2-BD59-A6C34878D82A}">
                    <a16:rowId xmlns:a16="http://schemas.microsoft.com/office/drawing/2014/main" val="1434776465"/>
                  </a:ext>
                </a:extLst>
              </a:tr>
              <a:tr h="140960">
                <a:tc vMerge="1">
                  <a:txBody>
                    <a:bodyPr/>
                    <a:lstStyle/>
                    <a:p>
                      <a:endParaRPr lang="es-CO"/>
                    </a:p>
                  </a:txBody>
                  <a:tcPr/>
                </a:tc>
                <a:tc vMerge="1">
                  <a:txBody>
                    <a:bodyPr/>
                    <a:lstStyle/>
                    <a:p>
                      <a:endParaRPr lang="es-CO"/>
                    </a:p>
                  </a:txBody>
                  <a:tcPr/>
                </a:tc>
                <a:tc>
                  <a:txBody>
                    <a:bodyPr/>
                    <a:lstStyle/>
                    <a:p>
                      <a:pPr algn="ctr" rtl="0" fontAlgn="ctr"/>
                      <a:r>
                        <a:rPr lang="es-CO" sz="600" b="1" i="0" u="none" strike="noStrike" dirty="0">
                          <a:solidFill>
                            <a:srgbClr val="232A34"/>
                          </a:solidFill>
                          <a:effectLst/>
                          <a:latin typeface="Lexend Deca"/>
                        </a:rPr>
                        <a:t>jun-25</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D8DCE2"/>
                    </a:solidFill>
                  </a:tcPr>
                </a:tc>
                <a:tc>
                  <a:txBody>
                    <a:bodyPr/>
                    <a:lstStyle/>
                    <a:p>
                      <a:pPr algn="ctr" rtl="0" fontAlgn="ctr"/>
                      <a:r>
                        <a:rPr lang="es-CO" sz="600" b="1" i="0" u="none" strike="noStrike">
                          <a:solidFill>
                            <a:srgbClr val="232A34"/>
                          </a:solidFill>
                          <a:effectLst/>
                          <a:latin typeface="Lexend Deca"/>
                        </a:rPr>
                        <a:t>dic-25</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D8DCE2"/>
                    </a:solidFill>
                  </a:tcPr>
                </a:tc>
                <a:tc vMerge="1">
                  <a:txBody>
                    <a:bodyPr/>
                    <a:lstStyle/>
                    <a:p>
                      <a:endParaRPr lang="es-CO"/>
                    </a:p>
                  </a:txBody>
                  <a:tcPr/>
                </a:tc>
                <a:tc vMerge="1">
                  <a:txBody>
                    <a:bodyPr/>
                    <a:lstStyle/>
                    <a:p>
                      <a:endParaRPr lang="es-CO"/>
                    </a:p>
                  </a:txBody>
                  <a:tcPr/>
                </a:tc>
                <a:tc vMerge="1">
                  <a:txBody>
                    <a:bodyPr/>
                    <a:lstStyle/>
                    <a:p>
                      <a:endParaRPr lang="es-CO"/>
                    </a:p>
                  </a:txBody>
                  <a:tcPr/>
                </a:tc>
                <a:extLst>
                  <a:ext uri="{0D108BD9-81ED-4DB2-BD59-A6C34878D82A}">
                    <a16:rowId xmlns:a16="http://schemas.microsoft.com/office/drawing/2014/main" val="3394567262"/>
                  </a:ext>
                </a:extLst>
              </a:tr>
              <a:tr h="475737">
                <a:tc>
                  <a:txBody>
                    <a:bodyPr/>
                    <a:lstStyle/>
                    <a:p>
                      <a:pPr algn="just" rtl="0" fontAlgn="ctr"/>
                      <a:r>
                        <a:rPr lang="es-CO" sz="600" b="0" i="0" u="none" strike="noStrike">
                          <a:solidFill>
                            <a:srgbClr val="232A34"/>
                          </a:solidFill>
                          <a:effectLst/>
                          <a:latin typeface="Lexend Deca"/>
                        </a:rPr>
                        <a:t>Implementar 1 Modelo(s) de gobernanza democrática que amplíe el alcance de la participación de la ciudadanía organizaciones sociales y comunales de primer segundo y tercer grado en todas las decisiones públicas del gobierno distrital.</a:t>
                      </a:r>
                      <a:br>
                        <a:rPr lang="es-CO" sz="600" b="0" i="0" u="none" strike="noStrike">
                          <a:solidFill>
                            <a:srgbClr val="232A34"/>
                          </a:solidFill>
                          <a:effectLst/>
                          <a:latin typeface="Lexend Deca"/>
                        </a:rPr>
                      </a:br>
                      <a:br>
                        <a:rPr lang="es-CO" sz="600" b="0" i="0" u="none" strike="noStrike">
                          <a:solidFill>
                            <a:srgbClr val="232A34"/>
                          </a:solidFill>
                          <a:effectLst/>
                          <a:latin typeface="Lexend Deca"/>
                        </a:rPr>
                      </a:br>
                      <a:r>
                        <a:rPr lang="es-CO" sz="600" b="0" i="0" u="none" strike="noStrike">
                          <a:solidFill>
                            <a:srgbClr val="232A34"/>
                          </a:solidFill>
                          <a:effectLst/>
                          <a:latin typeface="Lexend Deca"/>
                        </a:rPr>
                        <a:t>4272 - Modelo de gobernanza implementada</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rtl="0" fontAlgn="ctr"/>
                      <a:r>
                        <a:rPr lang="es-CO" sz="600" b="0" i="0" u="none" strike="noStrike" dirty="0">
                          <a:solidFill>
                            <a:srgbClr val="000000"/>
                          </a:solidFill>
                          <a:effectLst/>
                          <a:latin typeface="Lexend Deca"/>
                        </a:rPr>
                        <a:t>35%</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rtl="0" fontAlgn="ctr"/>
                      <a:r>
                        <a:rPr lang="es-CO" sz="600" b="0" i="0" u="none" strike="noStrike" dirty="0">
                          <a:solidFill>
                            <a:srgbClr val="000000"/>
                          </a:solidFill>
                          <a:effectLst/>
                          <a:latin typeface="Lexend Deca"/>
                        </a:rPr>
                        <a:t>0,00%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rtl="0" fontAlgn="ctr"/>
                      <a:r>
                        <a:rPr lang="es-CO" sz="600" b="0" i="0" u="none" strike="noStrike">
                          <a:solidFill>
                            <a:srgbClr val="000000"/>
                          </a:solidFill>
                          <a:effectLst/>
                          <a:latin typeface="Lexend Deca"/>
                        </a:rPr>
                        <a:t>100%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rtl="0" fontAlgn="ctr"/>
                      <a:r>
                        <a:rPr lang="es-CO" sz="600" b="0" i="0" u="none" strike="noStrike">
                          <a:solidFill>
                            <a:srgbClr val="000000"/>
                          </a:solidFill>
                          <a:effectLst/>
                          <a:latin typeface="Lexend Deca"/>
                        </a:rPr>
                        <a:t>                       10.030,30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rtl="0" fontAlgn="ctr"/>
                      <a:r>
                        <a:rPr lang="es-CO" sz="600" b="0" i="0" u="none" strike="noStrike">
                          <a:solidFill>
                            <a:srgbClr val="000000"/>
                          </a:solidFill>
                          <a:effectLst/>
                          <a:latin typeface="Lexend Deca"/>
                        </a:rPr>
                        <a:t>35%</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rtl="0" fontAlgn="ctr"/>
                      <a:r>
                        <a:rPr lang="es-CO" sz="600" b="0" i="0" u="none" strike="noStrike">
                          <a:solidFill>
                            <a:srgbClr val="000000"/>
                          </a:solidFill>
                          <a:effectLst/>
                          <a:latin typeface="Lexend Deca"/>
                        </a:rPr>
                        <a:t>                19.614,49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extLst>
                  <a:ext uri="{0D108BD9-81ED-4DB2-BD59-A6C34878D82A}">
                    <a16:rowId xmlns:a16="http://schemas.microsoft.com/office/drawing/2014/main" val="1290990818"/>
                  </a:ext>
                </a:extLst>
              </a:tr>
              <a:tr h="640924">
                <a:tc>
                  <a:txBody>
                    <a:bodyPr/>
                    <a:lstStyle/>
                    <a:p>
                      <a:pPr algn="just" rtl="0" fontAlgn="ctr"/>
                      <a:r>
                        <a:rPr lang="es-CO" sz="600" b="0" i="0" u="none" strike="noStrike" dirty="0">
                          <a:solidFill>
                            <a:srgbClr val="232A34"/>
                          </a:solidFill>
                          <a:effectLst/>
                          <a:latin typeface="Lexend Deca"/>
                        </a:rPr>
                        <a:t>Entregar, 1550, Incentivo(s), mediante la implementación de una estrategia flexible para fomentar la participación ciudadana y el ambiente habilitante en la construcción de lo público, en articulación con las Organizaciones de la Sociedad Civil (OSC), Organismos Internacionales, Fondos de Desarrollo Local, entidades Distritales y del orden Nacional empleando instrumentos técnicos, jurídicos y financieros y priorizando iniciativas juveniles.</a:t>
                      </a:r>
                      <a:br>
                        <a:rPr lang="es-CO" sz="600" b="0" i="0" u="none" strike="noStrike" dirty="0">
                          <a:solidFill>
                            <a:srgbClr val="232A34"/>
                          </a:solidFill>
                          <a:effectLst/>
                          <a:latin typeface="Lexend Deca"/>
                        </a:rPr>
                      </a:br>
                      <a:br>
                        <a:rPr lang="es-CO" sz="600" b="0" i="0" u="none" strike="noStrike" dirty="0">
                          <a:solidFill>
                            <a:srgbClr val="232A34"/>
                          </a:solidFill>
                          <a:effectLst/>
                          <a:latin typeface="Lexend Deca"/>
                        </a:rPr>
                      </a:br>
                      <a:r>
                        <a:rPr lang="es-CO" sz="600" b="0" i="0" u="none" strike="noStrike" dirty="0">
                          <a:solidFill>
                            <a:srgbClr val="232A34"/>
                          </a:solidFill>
                          <a:effectLst/>
                          <a:latin typeface="Lexend Deca"/>
                        </a:rPr>
                        <a:t>4266 - Incentivos estrategia Fondo </a:t>
                      </a:r>
                      <a:r>
                        <a:rPr lang="es-CO" sz="600" b="0" i="0" u="none" strike="noStrike" dirty="0" err="1">
                          <a:solidFill>
                            <a:srgbClr val="232A34"/>
                          </a:solidFill>
                          <a:effectLst/>
                          <a:latin typeface="Lexend Deca"/>
                        </a:rPr>
                        <a:t>Chikaná</a:t>
                      </a:r>
                      <a:endParaRPr lang="es-CO" sz="600" b="0" i="0" u="none" strike="noStrike" dirty="0">
                        <a:solidFill>
                          <a:srgbClr val="232A34"/>
                        </a:solidFill>
                        <a:effectLst/>
                        <a:latin typeface="Lexend Deca"/>
                      </a:endParaRP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dirty="0">
                          <a:solidFill>
                            <a:srgbClr val="000000"/>
                          </a:solidFill>
                          <a:effectLst/>
                          <a:latin typeface="Arial" panose="020B0604020202020204" pitchFamily="34" charset="0"/>
                        </a:rPr>
                        <a:t>                          542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dirty="0">
                          <a:solidFill>
                            <a:srgbClr val="000000"/>
                          </a:solidFill>
                          <a:effectLst/>
                          <a:latin typeface="Arial" panose="020B0604020202020204" pitchFamily="34" charset="0"/>
                        </a:rPr>
                        <a:t>0,00%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100%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                         7.904,16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                          542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                15.487,93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extLst>
                  <a:ext uri="{0D108BD9-81ED-4DB2-BD59-A6C34878D82A}">
                    <a16:rowId xmlns:a16="http://schemas.microsoft.com/office/drawing/2014/main" val="935358282"/>
                  </a:ext>
                </a:extLst>
              </a:tr>
              <a:tr h="376626">
                <a:tc>
                  <a:txBody>
                    <a:bodyPr/>
                    <a:lstStyle/>
                    <a:p>
                      <a:pPr algn="just" rtl="0" fontAlgn="ctr"/>
                      <a:r>
                        <a:rPr lang="es-CO" sz="600" b="0" i="0" u="none" strike="noStrike">
                          <a:solidFill>
                            <a:srgbClr val="232A34"/>
                          </a:solidFill>
                          <a:effectLst/>
                          <a:latin typeface="Lexend Deca"/>
                        </a:rPr>
                        <a:t>Implementar, 1, Estrategia(s), para fortalecimiento de la gestión institucional y operativa.</a:t>
                      </a:r>
                      <a:br>
                        <a:rPr lang="es-CO" sz="600" b="0" i="0" u="none" strike="noStrike">
                          <a:solidFill>
                            <a:srgbClr val="232A34"/>
                          </a:solidFill>
                          <a:effectLst/>
                          <a:latin typeface="Lexend Deca"/>
                        </a:rPr>
                      </a:br>
                      <a:br>
                        <a:rPr lang="es-CO" sz="600" b="0" i="0" u="none" strike="noStrike">
                          <a:solidFill>
                            <a:srgbClr val="232A34"/>
                          </a:solidFill>
                          <a:effectLst/>
                          <a:latin typeface="Lexend Deca"/>
                        </a:rPr>
                      </a:br>
                      <a:r>
                        <a:rPr lang="es-CO" sz="600" b="0" i="0" u="none" strike="noStrike">
                          <a:solidFill>
                            <a:srgbClr val="232A34"/>
                          </a:solidFill>
                          <a:effectLst/>
                          <a:latin typeface="Lexend Deca"/>
                        </a:rPr>
                        <a:t>4220 - Estrategia de fortalecimiento de la capacidad operativa y gestión administrativa implementada.</a:t>
                      </a:r>
                      <a:br>
                        <a:rPr lang="es-CO" sz="600" b="0" i="0" u="none" strike="noStrike">
                          <a:solidFill>
                            <a:srgbClr val="232A34"/>
                          </a:solidFill>
                          <a:effectLst/>
                          <a:latin typeface="Lexend Deca"/>
                        </a:rPr>
                      </a:br>
                      <a:endParaRPr lang="es-CO" sz="600" b="0" i="0" u="none" strike="noStrike">
                        <a:solidFill>
                          <a:srgbClr val="232A34"/>
                        </a:solidFill>
                        <a:effectLst/>
                        <a:latin typeface="Lexend Deca"/>
                      </a:endParaRP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a:solidFill>
                            <a:srgbClr val="000000"/>
                          </a:solidFill>
                          <a:effectLst/>
                          <a:latin typeface="Arial" panose="020B0604020202020204" pitchFamily="34" charset="0"/>
                        </a:rPr>
                        <a:t>100%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a:solidFill>
                            <a:srgbClr val="000000"/>
                          </a:solidFill>
                          <a:effectLst/>
                          <a:latin typeface="Arial" panose="020B0604020202020204" pitchFamily="34" charset="0"/>
                        </a:rPr>
                        <a:t>28,90%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a:solidFill>
                            <a:srgbClr val="000000"/>
                          </a:solidFill>
                          <a:effectLst/>
                          <a:latin typeface="Arial" panose="020B0604020202020204" pitchFamily="34" charset="0"/>
                        </a:rPr>
                        <a:t>100%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a:solidFill>
                            <a:srgbClr val="000000"/>
                          </a:solidFill>
                          <a:effectLst/>
                          <a:latin typeface="Arial" panose="020B0604020202020204" pitchFamily="34" charset="0"/>
                        </a:rPr>
                        <a:t>                         3.900,00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a:solidFill>
                            <a:srgbClr val="000000"/>
                          </a:solidFill>
                          <a:effectLst/>
                          <a:latin typeface="Arial" panose="020B0604020202020204" pitchFamily="34" charset="0"/>
                        </a:rPr>
                        <a:t>100%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a:solidFill>
                            <a:srgbClr val="000000"/>
                          </a:solidFill>
                          <a:effectLst/>
                          <a:latin typeface="Arial" panose="020B0604020202020204" pitchFamily="34" charset="0"/>
                        </a:rPr>
                        <a:t>                  8.409,53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extLst>
                  <a:ext uri="{0D108BD9-81ED-4DB2-BD59-A6C34878D82A}">
                    <a16:rowId xmlns:a16="http://schemas.microsoft.com/office/drawing/2014/main" val="1438640770"/>
                  </a:ext>
                </a:extLst>
              </a:tr>
              <a:tr h="634317">
                <a:tc>
                  <a:txBody>
                    <a:bodyPr/>
                    <a:lstStyle/>
                    <a:p>
                      <a:pPr algn="just" rtl="0" fontAlgn="ctr"/>
                      <a:r>
                        <a:rPr lang="es-CO" sz="600" b="0" i="0" u="none" strike="noStrike">
                          <a:solidFill>
                            <a:srgbClr val="232A34"/>
                          </a:solidFill>
                          <a:effectLst/>
                          <a:latin typeface="Lexend Deca"/>
                        </a:rPr>
                        <a:t>Fortalecer las competencias ciudadanas de 120000 Persona(s) en sus diferencias, diversidades y formas organizativas para la participación incidente y la construcción de acuerdos que robustezcan el tejido social incorporando enfoque de género, diferencial y poblacional, entre las que se incluirán 2.000 contratistas capacitados sobre la Ley Estatutaria de ciudadanía Juvenil.</a:t>
                      </a:r>
                      <a:br>
                        <a:rPr lang="es-CO" sz="600" b="0" i="0" u="none" strike="noStrike">
                          <a:solidFill>
                            <a:srgbClr val="232A34"/>
                          </a:solidFill>
                          <a:effectLst/>
                          <a:latin typeface="Lexend Deca"/>
                        </a:rPr>
                      </a:br>
                      <a:br>
                        <a:rPr lang="es-CO" sz="600" b="0" i="0" u="none" strike="noStrike">
                          <a:solidFill>
                            <a:srgbClr val="232A34"/>
                          </a:solidFill>
                          <a:effectLst/>
                          <a:latin typeface="Lexend Deca"/>
                        </a:rPr>
                      </a:br>
                      <a:r>
                        <a:rPr lang="es-CO" sz="600" b="0" i="0" u="none" strike="noStrike">
                          <a:solidFill>
                            <a:srgbClr val="232A34"/>
                          </a:solidFill>
                          <a:effectLst/>
                          <a:latin typeface="Lexend Deca"/>
                        </a:rPr>
                        <a:t>4268 - Personas formadas en capacidades democráticas</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                     30.890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34%</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dirty="0">
                          <a:solidFill>
                            <a:srgbClr val="000000"/>
                          </a:solidFill>
                          <a:effectLst/>
                          <a:latin typeface="Arial" panose="020B0604020202020204" pitchFamily="34" charset="0"/>
                        </a:rPr>
                        <a:t>100%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                         3.448,99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                     49.110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                  6.598,42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extLst>
                  <a:ext uri="{0D108BD9-81ED-4DB2-BD59-A6C34878D82A}">
                    <a16:rowId xmlns:a16="http://schemas.microsoft.com/office/drawing/2014/main" val="1670743132"/>
                  </a:ext>
                </a:extLst>
              </a:tr>
              <a:tr h="601280">
                <a:tc>
                  <a:txBody>
                    <a:bodyPr/>
                    <a:lstStyle/>
                    <a:p>
                      <a:pPr algn="just" rtl="0" fontAlgn="ctr"/>
                      <a:r>
                        <a:rPr lang="es-CO" sz="600" b="0" i="0" u="none" strike="noStrike">
                          <a:solidFill>
                            <a:srgbClr val="232A34"/>
                          </a:solidFill>
                          <a:effectLst/>
                          <a:latin typeface="Lexend Deca"/>
                        </a:rPr>
                        <a:t>Ejecutar el 100% de las acciones que garanticen el cumplimiento de los productos en las Políticas Públicas Distritales a cargo de IDPAC con enfoque de género poblacional y diferencial.</a:t>
                      </a:r>
                      <a:br>
                        <a:rPr lang="es-CO" sz="600" b="0" i="0" u="none" strike="noStrike">
                          <a:solidFill>
                            <a:srgbClr val="232A34"/>
                          </a:solidFill>
                          <a:effectLst/>
                          <a:latin typeface="Lexend Deca"/>
                        </a:rPr>
                      </a:br>
                      <a:br>
                        <a:rPr lang="es-CO" sz="600" b="0" i="0" u="none" strike="noStrike">
                          <a:solidFill>
                            <a:srgbClr val="232A34"/>
                          </a:solidFill>
                          <a:effectLst/>
                          <a:latin typeface="Lexend Deca"/>
                        </a:rPr>
                      </a:br>
                      <a:r>
                        <a:rPr lang="es-CO" sz="600" b="0" i="0" u="none" strike="noStrike">
                          <a:solidFill>
                            <a:srgbClr val="232A34"/>
                          </a:solidFill>
                          <a:effectLst/>
                          <a:latin typeface="Lexend Deca"/>
                        </a:rPr>
                        <a:t>4265 - Porcentaje anual de las acciones que garanticen el cumplimiento de los productos en las Políticas Públicas Distritales a cargo de IDPAC con enfoque paritario poblacional y diferencial</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a:solidFill>
                            <a:srgbClr val="000000"/>
                          </a:solidFill>
                          <a:effectLst/>
                          <a:latin typeface="Arial" panose="020B0604020202020204" pitchFamily="34" charset="0"/>
                        </a:rPr>
                        <a:t>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a:solidFill>
                            <a:srgbClr val="000000"/>
                          </a:solidFill>
                          <a:effectLst/>
                          <a:latin typeface="Arial" panose="020B0604020202020204" pitchFamily="34" charset="0"/>
                        </a:rPr>
                        <a:t>10%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dirty="0">
                          <a:solidFill>
                            <a:srgbClr val="000000"/>
                          </a:solidFill>
                          <a:effectLst/>
                          <a:latin typeface="Arial" panose="020B0604020202020204" pitchFamily="34" charset="0"/>
                        </a:rPr>
                        <a:t>100%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dirty="0">
                          <a:solidFill>
                            <a:srgbClr val="000000"/>
                          </a:solidFill>
                          <a:effectLst/>
                          <a:latin typeface="Arial" panose="020B0604020202020204" pitchFamily="34" charset="0"/>
                        </a:rPr>
                        <a:t>                            512,20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a:solidFill>
                            <a:srgbClr val="000000"/>
                          </a:solidFill>
                          <a:effectLst/>
                          <a:latin typeface="Arial" panose="020B0604020202020204" pitchFamily="34" charset="0"/>
                        </a:rPr>
                        <a:t>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a:solidFill>
                            <a:srgbClr val="000000"/>
                          </a:solidFill>
                          <a:effectLst/>
                          <a:latin typeface="Arial" panose="020B0604020202020204" pitchFamily="34" charset="0"/>
                        </a:rPr>
                        <a:t>                  3.530,87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extLst>
                  <a:ext uri="{0D108BD9-81ED-4DB2-BD59-A6C34878D82A}">
                    <a16:rowId xmlns:a16="http://schemas.microsoft.com/office/drawing/2014/main" val="1315997612"/>
                  </a:ext>
                </a:extLst>
              </a:tr>
              <a:tr h="733430">
                <a:tc>
                  <a:txBody>
                    <a:bodyPr/>
                    <a:lstStyle/>
                    <a:p>
                      <a:pPr algn="just" rtl="0" fontAlgn="ctr"/>
                      <a:r>
                        <a:rPr lang="es-CO" sz="600" b="0" i="0" u="none" strike="noStrike">
                          <a:solidFill>
                            <a:srgbClr val="232A34"/>
                          </a:solidFill>
                          <a:effectLst/>
                          <a:latin typeface="Lexend Deca"/>
                        </a:rPr>
                        <a:t>Implementar 35 Iniciativa(s) de producción de información que recojan información y datos diferenciados por sexo edad orientación sexual identidad de género estrato social pertenencia étnico-racial, identidad religiosa, ubicación geográfica discapacidad sobre las dinámicas retos y tendencias de participación incidente y paritaria que aportan datos claves para la ciudadanía y la toma de decisiones en materia de políticas públicas.</a:t>
                      </a:r>
                      <a:br>
                        <a:rPr lang="es-CO" sz="600" b="0" i="0" u="none" strike="noStrike">
                          <a:solidFill>
                            <a:srgbClr val="232A34"/>
                          </a:solidFill>
                          <a:effectLst/>
                          <a:latin typeface="Lexend Deca"/>
                        </a:rPr>
                      </a:br>
                      <a:br>
                        <a:rPr lang="es-CO" sz="600" b="0" i="0" u="none" strike="noStrike">
                          <a:solidFill>
                            <a:srgbClr val="232A34"/>
                          </a:solidFill>
                          <a:effectLst/>
                          <a:latin typeface="Lexend Deca"/>
                        </a:rPr>
                      </a:br>
                      <a:r>
                        <a:rPr lang="es-CO" sz="600" b="0" i="0" u="none" strike="noStrike">
                          <a:solidFill>
                            <a:srgbClr val="232A34"/>
                          </a:solidFill>
                          <a:effectLst/>
                          <a:latin typeface="Lexend Deca"/>
                        </a:rPr>
                        <a:t>4269 - Productos del observatorio de la participación</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12</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25%</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100%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dirty="0">
                          <a:solidFill>
                            <a:srgbClr val="000000"/>
                          </a:solidFill>
                          <a:effectLst/>
                          <a:latin typeface="Arial" panose="020B0604020202020204" pitchFamily="34" charset="0"/>
                        </a:rPr>
                        <a:t>                            716,00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dirty="0">
                          <a:solidFill>
                            <a:srgbClr val="000000"/>
                          </a:solidFill>
                          <a:effectLst/>
                          <a:latin typeface="Arial" panose="020B0604020202020204" pitchFamily="34" charset="0"/>
                        </a:rPr>
                        <a:t>12</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                     807,97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extLst>
                  <a:ext uri="{0D108BD9-81ED-4DB2-BD59-A6C34878D82A}">
                    <a16:rowId xmlns:a16="http://schemas.microsoft.com/office/drawing/2014/main" val="774146023"/>
                  </a:ext>
                </a:extLst>
              </a:tr>
              <a:tr h="601280">
                <a:tc>
                  <a:txBody>
                    <a:bodyPr/>
                    <a:lstStyle/>
                    <a:p>
                      <a:pPr algn="just" rtl="0" fontAlgn="ctr"/>
                      <a:r>
                        <a:rPr lang="es-CO" sz="600" b="0" i="0" u="none" strike="noStrike">
                          <a:solidFill>
                            <a:srgbClr val="232A34"/>
                          </a:solidFill>
                          <a:effectLst/>
                          <a:latin typeface="Lexend Deca"/>
                        </a:rPr>
                        <a:t>Implementar, 1, Metodología(s), conducente a la implementación y seguimiento de convenios solidarios para facilitar el aprovechamiento en bienes fiscales y de carácter comunitario en salones comunales así como en estacionamiento en zonas de cesión con uso de parqueadero de carácter barrial con uso comunitario que no hagan parte de la red de estacionamientos públicos y privados de conexión al sistema de transporte.</a:t>
                      </a:r>
                      <a:br>
                        <a:rPr lang="es-CO" sz="600" b="0" i="0" u="none" strike="noStrike">
                          <a:solidFill>
                            <a:srgbClr val="232A34"/>
                          </a:solidFill>
                          <a:effectLst/>
                          <a:latin typeface="Lexend Deca"/>
                        </a:rPr>
                      </a:br>
                      <a:br>
                        <a:rPr lang="es-CO" sz="600" b="0" i="0" u="none" strike="noStrike">
                          <a:solidFill>
                            <a:srgbClr val="232A34"/>
                          </a:solidFill>
                          <a:effectLst/>
                          <a:latin typeface="Lexend Deca"/>
                        </a:rPr>
                      </a:br>
                      <a:r>
                        <a:rPr lang="es-CO" sz="600" b="0" i="0" u="none" strike="noStrike">
                          <a:solidFill>
                            <a:srgbClr val="232A34"/>
                          </a:solidFill>
                          <a:effectLst/>
                          <a:latin typeface="Lexend Deca"/>
                        </a:rPr>
                        <a:t>4275 - Porcentaje de convenios solidarios suscritos</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a:solidFill>
                            <a:srgbClr val="000000"/>
                          </a:solidFill>
                          <a:effectLst/>
                          <a:latin typeface="Arial" panose="020B0604020202020204" pitchFamily="34" charset="0"/>
                        </a:rPr>
                        <a:t>0,25</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a:solidFill>
                            <a:srgbClr val="000000"/>
                          </a:solidFill>
                          <a:effectLst/>
                          <a:latin typeface="Arial" panose="020B0604020202020204" pitchFamily="34" charset="0"/>
                        </a:rPr>
                        <a:t>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a:solidFill>
                            <a:srgbClr val="000000"/>
                          </a:solidFill>
                          <a:effectLst/>
                          <a:latin typeface="Arial" panose="020B0604020202020204" pitchFamily="34" charset="0"/>
                        </a:rPr>
                        <a:t>100%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a:solidFill>
                            <a:srgbClr val="000000"/>
                          </a:solidFill>
                          <a:effectLst/>
                          <a:latin typeface="Arial" panose="020B0604020202020204" pitchFamily="34" charset="0"/>
                        </a:rPr>
                        <a:t>                            739,00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dirty="0">
                          <a:solidFill>
                            <a:srgbClr val="000000"/>
                          </a:solidFill>
                          <a:effectLst/>
                          <a:latin typeface="Arial" panose="020B0604020202020204" pitchFamily="34" charset="0"/>
                        </a:rPr>
                        <a:t>0,25</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r" fontAlgn="ctr"/>
                      <a:r>
                        <a:rPr lang="es-CO" sz="600" b="0" i="0" u="none" strike="noStrike">
                          <a:solidFill>
                            <a:srgbClr val="000000"/>
                          </a:solidFill>
                          <a:effectLst/>
                          <a:latin typeface="Arial" panose="020B0604020202020204" pitchFamily="34" charset="0"/>
                        </a:rPr>
                        <a:t>                     794,58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extLst>
                  <a:ext uri="{0D108BD9-81ED-4DB2-BD59-A6C34878D82A}">
                    <a16:rowId xmlns:a16="http://schemas.microsoft.com/office/drawing/2014/main" val="3455082455"/>
                  </a:ext>
                </a:extLst>
              </a:tr>
              <a:tr h="574850">
                <a:tc>
                  <a:txBody>
                    <a:bodyPr/>
                    <a:lstStyle/>
                    <a:p>
                      <a:pPr algn="just" rtl="0" fontAlgn="ctr"/>
                      <a:r>
                        <a:rPr lang="es-CO" sz="600" b="0" i="0" u="none" strike="noStrike">
                          <a:solidFill>
                            <a:srgbClr val="232A34"/>
                          </a:solidFill>
                          <a:effectLst/>
                          <a:latin typeface="Lexend Deca"/>
                        </a:rPr>
                        <a:t>Implementar, 100, Acción(es), con un enfoque interseccional en el marco del laboratorio de innovación en la relación gobierno y ciudadanía desarrollando prototipos que recojan retos ciudadanos para ser solucionados de manera colaborativa mejorando la participación incidente en Bogotá.</a:t>
                      </a:r>
                      <a:br>
                        <a:rPr lang="es-CO" sz="600" b="0" i="0" u="none" strike="noStrike">
                          <a:solidFill>
                            <a:srgbClr val="232A34"/>
                          </a:solidFill>
                          <a:effectLst/>
                          <a:latin typeface="Lexend Deca"/>
                        </a:rPr>
                      </a:br>
                      <a:br>
                        <a:rPr lang="es-CO" sz="600" b="0" i="0" u="none" strike="noStrike">
                          <a:solidFill>
                            <a:srgbClr val="232A34"/>
                          </a:solidFill>
                          <a:effectLst/>
                          <a:latin typeface="Lexend Deca"/>
                        </a:rPr>
                      </a:br>
                      <a:r>
                        <a:rPr lang="es-CO" sz="600" b="0" i="0" u="none" strike="noStrike">
                          <a:solidFill>
                            <a:srgbClr val="232A34"/>
                          </a:solidFill>
                          <a:effectLst/>
                          <a:latin typeface="Lexend Deca"/>
                        </a:rPr>
                        <a:t>4252 - Acciones de laboratorio de innovación para la participación.</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35%</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14%</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100%</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                            350,00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a:solidFill>
                            <a:srgbClr val="000000"/>
                          </a:solidFill>
                          <a:effectLst/>
                          <a:latin typeface="Arial" panose="020B0604020202020204" pitchFamily="34" charset="0"/>
                        </a:rPr>
                        <a:t>35%</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a:txBody>
                    <a:bodyPr/>
                    <a:lstStyle/>
                    <a:p>
                      <a:pPr algn="r" fontAlgn="ctr"/>
                      <a:r>
                        <a:rPr lang="es-CO" sz="600" b="0" i="0" u="none" strike="noStrike" dirty="0">
                          <a:solidFill>
                            <a:srgbClr val="000000"/>
                          </a:solidFill>
                          <a:effectLst/>
                          <a:latin typeface="Arial" panose="020B0604020202020204" pitchFamily="34" charset="0"/>
                        </a:rPr>
                        <a:t>                     599,49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extLst>
                  <a:ext uri="{0D108BD9-81ED-4DB2-BD59-A6C34878D82A}">
                    <a16:rowId xmlns:a16="http://schemas.microsoft.com/office/drawing/2014/main" val="3900989876"/>
                  </a:ext>
                </a:extLst>
              </a:tr>
              <a:tr h="211438">
                <a:tc gridSpan="4">
                  <a:txBody>
                    <a:bodyPr/>
                    <a:lstStyle/>
                    <a:p>
                      <a:pPr algn="ctr" rtl="0" fontAlgn="ctr"/>
                      <a:r>
                        <a:rPr lang="es-CO" sz="600" b="1" i="0" u="none" strike="noStrike">
                          <a:solidFill>
                            <a:srgbClr val="232A34"/>
                          </a:solidFill>
                          <a:effectLst/>
                          <a:latin typeface="Lexend Deca"/>
                        </a:rPr>
                        <a:t>TOTAL</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8091A9"/>
                    </a:solidFill>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r" rtl="0" fontAlgn="ctr"/>
                      <a:r>
                        <a:rPr lang="es-CO" sz="600" b="1" i="0" u="none" strike="noStrike">
                          <a:solidFill>
                            <a:srgbClr val="232A34"/>
                          </a:solidFill>
                          <a:effectLst/>
                          <a:latin typeface="Lexend Deca"/>
                        </a:rPr>
                        <a:t>      27.600,66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8091A9"/>
                    </a:solidFill>
                  </a:tcPr>
                </a:tc>
                <a:tc>
                  <a:txBody>
                    <a:bodyPr/>
                    <a:lstStyle/>
                    <a:p>
                      <a:pPr algn="just" fontAlgn="ctr"/>
                      <a:r>
                        <a:rPr lang="es-CO" sz="600" b="0" i="0" u="none" strike="noStrike">
                          <a:solidFill>
                            <a:srgbClr val="000000"/>
                          </a:solidFill>
                          <a:effectLst/>
                          <a:latin typeface="Arial" panose="020B0604020202020204" pitchFamily="34" charset="0"/>
                        </a:rPr>
                        <a:t> </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8091A9"/>
                    </a:solidFill>
                  </a:tcPr>
                </a:tc>
                <a:tc>
                  <a:txBody>
                    <a:bodyPr/>
                    <a:lstStyle/>
                    <a:p>
                      <a:pPr algn="r" rtl="0" fontAlgn="ctr"/>
                      <a:r>
                        <a:rPr lang="es-CO" sz="600" b="1" i="0" u="none" strike="noStrike" dirty="0">
                          <a:solidFill>
                            <a:srgbClr val="232A34"/>
                          </a:solidFill>
                          <a:effectLst/>
                          <a:latin typeface="Lexend Deca"/>
                        </a:rPr>
                        <a:t>$ 55.843</a:t>
                      </a:r>
                    </a:p>
                  </a:txBody>
                  <a:tcPr marL="5363" marR="5363" marT="53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8091A9"/>
                    </a:solidFill>
                  </a:tcPr>
                </a:tc>
                <a:extLst>
                  <a:ext uri="{0D108BD9-81ED-4DB2-BD59-A6C34878D82A}">
                    <a16:rowId xmlns:a16="http://schemas.microsoft.com/office/drawing/2014/main" val="2987993334"/>
                  </a:ext>
                </a:extLst>
              </a:tr>
            </a:tbl>
          </a:graphicData>
        </a:graphic>
      </p:graphicFrame>
    </p:spTree>
    <p:extLst>
      <p:ext uri="{BB962C8B-B14F-4D97-AF65-F5344CB8AC3E}">
        <p14:creationId xmlns:p14="http://schemas.microsoft.com/office/powerpoint/2010/main" val="1406945406"/>
      </p:ext>
    </p:extLst>
  </p:cSld>
  <p:clrMapOvr>
    <a:masterClrMapping/>
  </p:clrMapOvr>
  <p:extLst>
    <p:ext uri="{6950BFC3-D8DA-4A85-94F7-54DA5524770B}">
      <p188:commentRel xmlns:p188="http://schemas.microsoft.com/office/powerpoint/2018/8/main" r:id="rId3"/>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4">
            <a:extLst>
              <a:ext uri="{FF2B5EF4-FFF2-40B4-BE49-F238E27FC236}">
                <a16:creationId xmlns:a16="http://schemas.microsoft.com/office/drawing/2014/main" id="{0E853FC0-31D6-E2C7-94BA-E77BEA764D0F}"/>
              </a:ext>
            </a:extLst>
          </p:cNvPr>
          <p:cNvSpPr>
            <a:spLocks noGrp="1"/>
          </p:cNvSpPr>
          <p:nvPr>
            <p:ph type="title"/>
          </p:nvPr>
        </p:nvSpPr>
        <p:spPr>
          <a:xfrm>
            <a:off x="1019174" y="337965"/>
            <a:ext cx="9992703" cy="639809"/>
          </a:xfrm>
        </p:spPr>
        <p:txBody>
          <a:bodyPr/>
          <a:lstStyle/>
          <a:p>
            <a:r>
              <a:rPr lang="es-ES" dirty="0"/>
              <a:t>POAI IDPAC</a:t>
            </a:r>
            <a:endParaRPr lang="es-CO" dirty="0"/>
          </a:p>
        </p:txBody>
      </p:sp>
      <p:sp>
        <p:nvSpPr>
          <p:cNvPr id="2" name="CuadroTexto 1">
            <a:extLst>
              <a:ext uri="{FF2B5EF4-FFF2-40B4-BE49-F238E27FC236}">
                <a16:creationId xmlns:a16="http://schemas.microsoft.com/office/drawing/2014/main" id="{A7D7F72A-EE08-ED28-F073-7994C4947A8F}"/>
              </a:ext>
            </a:extLst>
          </p:cNvPr>
          <p:cNvSpPr txBox="1"/>
          <p:nvPr/>
        </p:nvSpPr>
        <p:spPr>
          <a:xfrm>
            <a:off x="9210675" y="865647"/>
            <a:ext cx="2546736" cy="276999"/>
          </a:xfrm>
          <a:prstGeom prst="rect">
            <a:avLst/>
          </a:prstGeom>
          <a:noFill/>
        </p:spPr>
        <p:txBody>
          <a:bodyPr wrap="square" rtlCol="0">
            <a:spAutoFit/>
          </a:bodyPr>
          <a:lstStyle/>
          <a:p>
            <a:pPr algn="r"/>
            <a:r>
              <a:rPr lang="es-CO" sz="1200" dirty="0"/>
              <a:t>Cifras en millones de pesos corrientes</a:t>
            </a:r>
          </a:p>
        </p:txBody>
      </p:sp>
      <p:graphicFrame>
        <p:nvGraphicFramePr>
          <p:cNvPr id="4" name="Tabla 3">
            <a:extLst>
              <a:ext uri="{FF2B5EF4-FFF2-40B4-BE49-F238E27FC236}">
                <a16:creationId xmlns:a16="http://schemas.microsoft.com/office/drawing/2014/main" id="{871C2E1E-1116-D1A0-C33D-27309D053FCB}"/>
              </a:ext>
            </a:extLst>
          </p:cNvPr>
          <p:cNvGraphicFramePr>
            <a:graphicFrameLocks noGrp="1"/>
          </p:cNvGraphicFramePr>
          <p:nvPr>
            <p:extLst>
              <p:ext uri="{D42A27DB-BD31-4B8C-83A1-F6EECF244321}">
                <p14:modId xmlns:p14="http://schemas.microsoft.com/office/powerpoint/2010/main" val="2066930754"/>
              </p:ext>
            </p:extLst>
          </p:nvPr>
        </p:nvGraphicFramePr>
        <p:xfrm>
          <a:off x="577849" y="1267598"/>
          <a:ext cx="11036302" cy="4724755"/>
        </p:xfrm>
        <a:graphic>
          <a:graphicData uri="http://schemas.openxmlformats.org/drawingml/2006/table">
            <a:tbl>
              <a:tblPr/>
              <a:tblGrid>
                <a:gridCol w="1209744">
                  <a:extLst>
                    <a:ext uri="{9D8B030D-6E8A-4147-A177-3AD203B41FA5}">
                      <a16:colId xmlns:a16="http://schemas.microsoft.com/office/drawing/2014/main" val="1675101330"/>
                    </a:ext>
                  </a:extLst>
                </a:gridCol>
                <a:gridCol w="1212351">
                  <a:extLst>
                    <a:ext uri="{9D8B030D-6E8A-4147-A177-3AD203B41FA5}">
                      <a16:colId xmlns:a16="http://schemas.microsoft.com/office/drawing/2014/main" val="3610148592"/>
                    </a:ext>
                  </a:extLst>
                </a:gridCol>
                <a:gridCol w="1136741">
                  <a:extLst>
                    <a:ext uri="{9D8B030D-6E8A-4147-A177-3AD203B41FA5}">
                      <a16:colId xmlns:a16="http://schemas.microsoft.com/office/drawing/2014/main" val="2514645872"/>
                    </a:ext>
                  </a:extLst>
                </a:gridCol>
                <a:gridCol w="3285079">
                  <a:extLst>
                    <a:ext uri="{9D8B030D-6E8A-4147-A177-3AD203B41FA5}">
                      <a16:colId xmlns:a16="http://schemas.microsoft.com/office/drawing/2014/main" val="3665362003"/>
                    </a:ext>
                  </a:extLst>
                </a:gridCol>
                <a:gridCol w="3285079">
                  <a:extLst>
                    <a:ext uri="{9D8B030D-6E8A-4147-A177-3AD203B41FA5}">
                      <a16:colId xmlns:a16="http://schemas.microsoft.com/office/drawing/2014/main" val="3342292073"/>
                    </a:ext>
                  </a:extLst>
                </a:gridCol>
                <a:gridCol w="907308">
                  <a:extLst>
                    <a:ext uri="{9D8B030D-6E8A-4147-A177-3AD203B41FA5}">
                      <a16:colId xmlns:a16="http://schemas.microsoft.com/office/drawing/2014/main" val="3240197162"/>
                    </a:ext>
                  </a:extLst>
                </a:gridCol>
              </a:tblGrid>
              <a:tr h="538233">
                <a:tc rowSpan="2">
                  <a:txBody>
                    <a:bodyPr/>
                    <a:lstStyle/>
                    <a:p>
                      <a:pPr algn="ctr" rtl="0" fontAlgn="ctr"/>
                      <a:r>
                        <a:rPr lang="es-CO" sz="800" b="1" i="0" u="none" strike="noStrike">
                          <a:solidFill>
                            <a:srgbClr val="232A34"/>
                          </a:solidFill>
                          <a:effectLst/>
                          <a:latin typeface="Lexend Deca"/>
                        </a:rPr>
                        <a:t>Objetivo Estructurante</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8091A9"/>
                    </a:solidFill>
                  </a:tcPr>
                </a:tc>
                <a:tc rowSpan="2">
                  <a:txBody>
                    <a:bodyPr/>
                    <a:lstStyle/>
                    <a:p>
                      <a:pPr algn="ctr" rtl="0" fontAlgn="ctr"/>
                      <a:r>
                        <a:rPr lang="es-CO" sz="800" b="1" i="0" u="none" strike="noStrike">
                          <a:solidFill>
                            <a:srgbClr val="232A34"/>
                          </a:solidFill>
                          <a:effectLst/>
                          <a:latin typeface="Lexend Deca"/>
                        </a:rPr>
                        <a:t>Programa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8091A9"/>
                    </a:solidFill>
                  </a:tcPr>
                </a:tc>
                <a:tc gridSpan="3">
                  <a:txBody>
                    <a:bodyPr/>
                    <a:lstStyle/>
                    <a:p>
                      <a:pPr algn="ctr" rtl="0" fontAlgn="ctr"/>
                      <a:r>
                        <a:rPr lang="es-CO" sz="800" b="1" i="0" u="none" strike="noStrike">
                          <a:solidFill>
                            <a:srgbClr val="232A34"/>
                          </a:solidFill>
                          <a:effectLst/>
                          <a:latin typeface="Lexend Deca"/>
                        </a:rPr>
                        <a:t>Proyecto de Inversión</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8091A9"/>
                    </a:solidFill>
                  </a:tcPr>
                </a:tc>
                <a:tc hMerge="1">
                  <a:txBody>
                    <a:bodyPr/>
                    <a:lstStyle/>
                    <a:p>
                      <a:endParaRPr lang="es-CO"/>
                    </a:p>
                  </a:txBody>
                  <a:tcPr/>
                </a:tc>
                <a:tc hMerge="1">
                  <a:txBody>
                    <a:bodyPr/>
                    <a:lstStyle/>
                    <a:p>
                      <a:endParaRPr lang="es-CO"/>
                    </a:p>
                  </a:txBody>
                  <a:tcPr/>
                </a:tc>
                <a:tc rowSpan="2">
                  <a:txBody>
                    <a:bodyPr/>
                    <a:lstStyle/>
                    <a:p>
                      <a:pPr algn="ctr" rtl="0" fontAlgn="ctr"/>
                      <a:r>
                        <a:rPr lang="es-CO" sz="800" b="1" i="0" u="none" strike="noStrike">
                          <a:solidFill>
                            <a:srgbClr val="232A34"/>
                          </a:solidFill>
                          <a:effectLst/>
                          <a:latin typeface="Lexend Deca"/>
                        </a:rPr>
                        <a:t>Presupuesto programado 2026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8091A9"/>
                    </a:solidFill>
                  </a:tcPr>
                </a:tc>
                <a:extLst>
                  <a:ext uri="{0D108BD9-81ED-4DB2-BD59-A6C34878D82A}">
                    <a16:rowId xmlns:a16="http://schemas.microsoft.com/office/drawing/2014/main" val="4123947461"/>
                  </a:ext>
                </a:extLst>
              </a:tr>
              <a:tr h="265217">
                <a:tc vMerge="1">
                  <a:txBody>
                    <a:bodyPr/>
                    <a:lstStyle/>
                    <a:p>
                      <a:endParaRPr lang="es-CO"/>
                    </a:p>
                  </a:txBody>
                  <a:tcPr/>
                </a:tc>
                <a:tc vMerge="1">
                  <a:txBody>
                    <a:bodyPr/>
                    <a:lstStyle/>
                    <a:p>
                      <a:endParaRPr lang="es-CO"/>
                    </a:p>
                  </a:txBody>
                  <a:tcPr/>
                </a:tc>
                <a:tc>
                  <a:txBody>
                    <a:bodyPr/>
                    <a:lstStyle/>
                    <a:p>
                      <a:pPr algn="ctr" rtl="0" fontAlgn="ctr"/>
                      <a:r>
                        <a:rPr lang="es-CO" sz="800" b="1" i="0" u="none" strike="noStrike">
                          <a:solidFill>
                            <a:srgbClr val="232A34"/>
                          </a:solidFill>
                          <a:effectLst/>
                          <a:latin typeface="Lexend Deca"/>
                        </a:rPr>
                        <a:t>Código SegPlan</a:t>
                      </a:r>
                    </a:p>
                  </a:txBody>
                  <a:tcPr marL="9525" marR="9525" marT="95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8DCE2"/>
                    </a:solidFill>
                  </a:tcPr>
                </a:tc>
                <a:tc>
                  <a:txBody>
                    <a:bodyPr/>
                    <a:lstStyle/>
                    <a:p>
                      <a:pPr algn="ctr" rtl="0" fontAlgn="ctr"/>
                      <a:r>
                        <a:rPr lang="es-CO" sz="800" b="1" i="0" u="none" strike="noStrike">
                          <a:solidFill>
                            <a:srgbClr val="232A34"/>
                          </a:solidFill>
                          <a:effectLst/>
                          <a:latin typeface="Lexend Deca"/>
                        </a:rPr>
                        <a:t>BPIN</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8DCE2"/>
                    </a:solidFill>
                  </a:tcPr>
                </a:tc>
                <a:tc>
                  <a:txBody>
                    <a:bodyPr/>
                    <a:lstStyle/>
                    <a:p>
                      <a:pPr algn="ctr" rtl="0" fontAlgn="ctr"/>
                      <a:r>
                        <a:rPr lang="es-CO" sz="800" b="1" i="0" u="none" strike="noStrike">
                          <a:solidFill>
                            <a:srgbClr val="232A34"/>
                          </a:solidFill>
                          <a:effectLst/>
                          <a:latin typeface="Lexend Deca"/>
                        </a:rPr>
                        <a:t>Nombre</a:t>
                      </a:r>
                    </a:p>
                  </a:txBody>
                  <a:tcPr marL="9525" marR="9525" marT="95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8DCE2"/>
                    </a:solidFill>
                  </a:tcPr>
                </a:tc>
                <a:tc vMerge="1">
                  <a:txBody>
                    <a:bodyPr/>
                    <a:lstStyle/>
                    <a:p>
                      <a:endParaRPr lang="es-CO"/>
                    </a:p>
                  </a:txBody>
                  <a:tcPr/>
                </a:tc>
                <a:extLst>
                  <a:ext uri="{0D108BD9-81ED-4DB2-BD59-A6C34878D82A}">
                    <a16:rowId xmlns:a16="http://schemas.microsoft.com/office/drawing/2014/main" val="2850865596"/>
                  </a:ext>
                </a:extLst>
              </a:tr>
              <a:tr h="257416">
                <a:tc gridSpan="5">
                  <a:txBody>
                    <a:bodyPr/>
                    <a:lstStyle/>
                    <a:p>
                      <a:pPr algn="ctr" rtl="0" fontAlgn="ctr"/>
                      <a:r>
                        <a:rPr lang="es-CO" sz="800" b="0" i="0" u="none" strike="noStrike">
                          <a:solidFill>
                            <a:srgbClr val="000000"/>
                          </a:solidFill>
                          <a:effectLst/>
                          <a:latin typeface="Lexend Deca"/>
                        </a:rPr>
                        <a:t>05 - Bogotá confía en su gobierno</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a:noFill/>
                    </a:lnB>
                    <a:solidFill>
                      <a:srgbClr val="EDEEF1"/>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ctr" rtl="0" fontAlgn="ctr"/>
                      <a:r>
                        <a:rPr lang="es-CO" sz="800" b="0" i="0" u="none" strike="noStrike">
                          <a:solidFill>
                            <a:srgbClr val="000000"/>
                          </a:solidFill>
                          <a:effectLst/>
                          <a:latin typeface="Lexend Deca"/>
                        </a:rPr>
                        <a:t>55.843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extLst>
                  <a:ext uri="{0D108BD9-81ED-4DB2-BD59-A6C34878D82A}">
                    <a16:rowId xmlns:a16="http://schemas.microsoft.com/office/drawing/2014/main" val="3343962998"/>
                  </a:ext>
                </a:extLst>
              </a:tr>
              <a:tr h="245715">
                <a:tc gridSpan="5">
                  <a:txBody>
                    <a:bodyPr/>
                    <a:lstStyle/>
                    <a:p>
                      <a:pPr algn="ctr" rtl="0" fontAlgn="ctr"/>
                      <a:r>
                        <a:rPr lang="es-CO" sz="800" b="0" i="0" u="none" strike="noStrike">
                          <a:solidFill>
                            <a:srgbClr val="000000"/>
                          </a:solidFill>
                          <a:effectLst/>
                          <a:latin typeface="Lexend Deca"/>
                        </a:rPr>
                        <a:t>33- Fortalecimiento institucional para un gobierno confiable</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D8DCE2"/>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ctr" rtl="0" fontAlgn="ctr"/>
                      <a:r>
                        <a:rPr lang="es-CO" sz="800" b="0" i="0" u="none" strike="noStrike">
                          <a:solidFill>
                            <a:srgbClr val="000000"/>
                          </a:solidFill>
                          <a:effectLst/>
                          <a:latin typeface="Lexend Deca"/>
                        </a:rPr>
                        <a:t>8.410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extLst>
                  <a:ext uri="{0D108BD9-81ED-4DB2-BD59-A6C34878D82A}">
                    <a16:rowId xmlns:a16="http://schemas.microsoft.com/office/drawing/2014/main" val="985902593"/>
                  </a:ext>
                </a:extLst>
              </a:tr>
              <a:tr h="390024">
                <a:tc>
                  <a:txBody>
                    <a:bodyPr/>
                    <a:lstStyle/>
                    <a:p>
                      <a:pPr algn="ctr" fontAlgn="ctr"/>
                      <a:r>
                        <a:rPr lang="es-CO" sz="800" b="0" i="0" u="none" strike="noStrike">
                          <a:solidFill>
                            <a:srgbClr val="000000"/>
                          </a:solidFill>
                          <a:effectLst/>
                          <a:latin typeface="Arial" panose="020B0604020202020204" pitchFamily="34" charset="0"/>
                        </a:rPr>
                        <a:t>05 - Bogotá confía en su gobierno</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33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800" b="0" i="0" u="none" strike="noStrike">
                          <a:solidFill>
                            <a:srgbClr val="000000"/>
                          </a:solidFill>
                          <a:effectLst/>
                          <a:latin typeface="Lexend Deca"/>
                        </a:rPr>
                        <a:t>8066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800" b="0" i="0" u="none" strike="noStrike">
                          <a:solidFill>
                            <a:srgbClr val="000000"/>
                          </a:solidFill>
                          <a:effectLst/>
                          <a:latin typeface="Lexend Deca"/>
                        </a:rPr>
                        <a:t>2024110010194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800" b="0" i="0" u="none" strike="noStrike">
                          <a:solidFill>
                            <a:srgbClr val="000000"/>
                          </a:solidFill>
                          <a:effectLst/>
                          <a:latin typeface="Lexend Deca"/>
                        </a:rPr>
                        <a:t>Fortalecimiento de la gestión institucional del IDPAC en el marco de la ejecución del Plan de Desarrollo de  Bogotá D.C</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800" b="0" i="0" u="none" strike="noStrike">
                          <a:solidFill>
                            <a:srgbClr val="000000"/>
                          </a:solidFill>
                          <a:effectLst/>
                          <a:latin typeface="Lexend Deca"/>
                        </a:rPr>
                        <a:t>8.410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extLst>
                  <a:ext uri="{0D108BD9-81ED-4DB2-BD59-A6C34878D82A}">
                    <a16:rowId xmlns:a16="http://schemas.microsoft.com/office/drawing/2014/main" val="2504198304"/>
                  </a:ext>
                </a:extLst>
              </a:tr>
              <a:tr h="249616">
                <a:tc gridSpan="5">
                  <a:txBody>
                    <a:bodyPr/>
                    <a:lstStyle/>
                    <a:p>
                      <a:pPr algn="ctr" fontAlgn="ctr"/>
                      <a:r>
                        <a:rPr lang="es-CO" sz="800" b="0" i="0" u="none" strike="noStrike">
                          <a:solidFill>
                            <a:srgbClr val="000000"/>
                          </a:solidFill>
                          <a:effectLst/>
                          <a:latin typeface="Arial" panose="020B0604020202020204" pitchFamily="34" charset="0"/>
                        </a:rPr>
                        <a:t>36 - Innovación Pública para la generación de confianza ciudadana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ctr" rtl="0" fontAlgn="ctr"/>
                      <a:r>
                        <a:rPr lang="es-CO" sz="800" b="0" i="0" u="none" strike="noStrike">
                          <a:solidFill>
                            <a:srgbClr val="000000"/>
                          </a:solidFill>
                          <a:effectLst/>
                          <a:latin typeface="Arial" panose="020B0604020202020204" pitchFamily="34" charset="0"/>
                        </a:rPr>
                        <a:t>807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extLst>
                  <a:ext uri="{0D108BD9-81ED-4DB2-BD59-A6C34878D82A}">
                    <a16:rowId xmlns:a16="http://schemas.microsoft.com/office/drawing/2014/main" val="1455584007"/>
                  </a:ext>
                </a:extLst>
              </a:tr>
              <a:tr h="461009">
                <a:tc>
                  <a:txBody>
                    <a:bodyPr/>
                    <a:lstStyle/>
                    <a:p>
                      <a:pPr algn="ctr" fontAlgn="ctr"/>
                      <a:r>
                        <a:rPr lang="es-CO" sz="800" b="0" i="0" u="none" strike="noStrike">
                          <a:solidFill>
                            <a:srgbClr val="000000"/>
                          </a:solidFill>
                          <a:effectLst/>
                          <a:latin typeface="Arial" panose="020B0604020202020204" pitchFamily="34" charset="0"/>
                        </a:rPr>
                        <a:t>05 - Bogotá confía en su gobierno</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8238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2024110010322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Implementación de acciones de innovación social que promuevan la participación incidente y la solución de problemas públicos Bogotá D.C.</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800" b="0" i="0" u="none" strike="noStrike">
                          <a:solidFill>
                            <a:srgbClr val="000000"/>
                          </a:solidFill>
                          <a:effectLst/>
                          <a:latin typeface="Arial" panose="020B0604020202020204" pitchFamily="34" charset="0"/>
                        </a:rPr>
                        <a:t>807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extLst>
                  <a:ext uri="{0D108BD9-81ED-4DB2-BD59-A6C34878D82A}">
                    <a16:rowId xmlns:a16="http://schemas.microsoft.com/office/drawing/2014/main" val="387837374"/>
                  </a:ext>
                </a:extLst>
              </a:tr>
              <a:tr h="249616">
                <a:tc gridSpan="5">
                  <a:txBody>
                    <a:bodyPr/>
                    <a:lstStyle/>
                    <a:p>
                      <a:pPr algn="ctr" fontAlgn="ctr"/>
                      <a:r>
                        <a:rPr lang="es-CO" sz="800" b="0" i="0" u="none" strike="noStrike">
                          <a:solidFill>
                            <a:srgbClr val="000000"/>
                          </a:solidFill>
                          <a:effectLst/>
                          <a:latin typeface="Arial" panose="020B0604020202020204" pitchFamily="34" charset="0"/>
                        </a:rPr>
                        <a:t>39 - Camino hacia una democracia deliberativa con un gobierno cercano a la gente y con participación ciudadana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ctr" rtl="0" fontAlgn="ctr"/>
                      <a:r>
                        <a:rPr lang="es-CO" sz="800" b="0" i="0" u="none" strike="noStrike">
                          <a:solidFill>
                            <a:srgbClr val="000000"/>
                          </a:solidFill>
                          <a:effectLst/>
                          <a:latin typeface="Arial" panose="020B0604020202020204" pitchFamily="34" charset="0"/>
                        </a:rPr>
                        <a:t>46.626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extLst>
                  <a:ext uri="{0D108BD9-81ED-4DB2-BD59-A6C34878D82A}">
                    <a16:rowId xmlns:a16="http://schemas.microsoft.com/office/drawing/2014/main" val="2365884230"/>
                  </a:ext>
                </a:extLst>
              </a:tr>
              <a:tr h="577236">
                <a:tc rowSpan="4">
                  <a:txBody>
                    <a:bodyPr/>
                    <a:lstStyle/>
                    <a:p>
                      <a:pPr algn="ctr" fontAlgn="ctr"/>
                      <a:r>
                        <a:rPr lang="es-CO" sz="800" b="0" i="0" u="none" strike="noStrike">
                          <a:solidFill>
                            <a:srgbClr val="000000"/>
                          </a:solidFill>
                          <a:effectLst/>
                          <a:latin typeface="Arial" panose="020B0604020202020204" pitchFamily="34" charset="0"/>
                        </a:rPr>
                        <a:t>05 - Bogotá confía en su gobierno</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8080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2024110010212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Formación en capacidades democráticas en interrelación con la cualificación de la participación incidente; con enfoques de cultura ciudadana, democrática y de paz Bogotá D.C.</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800" b="0" i="0" u="none" strike="noStrike">
                          <a:solidFill>
                            <a:srgbClr val="000000"/>
                          </a:solidFill>
                          <a:effectLst/>
                          <a:latin typeface="Arial" panose="020B0604020202020204" pitchFamily="34" charset="0"/>
                        </a:rPr>
                        <a:t>7.198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extLst>
                  <a:ext uri="{0D108BD9-81ED-4DB2-BD59-A6C34878D82A}">
                    <a16:rowId xmlns:a16="http://schemas.microsoft.com/office/drawing/2014/main" val="3013736027"/>
                  </a:ext>
                </a:extLst>
              </a:tr>
              <a:tr h="461009">
                <a:tc vMerge="1">
                  <a:txBody>
                    <a:bodyPr/>
                    <a:lstStyle/>
                    <a:p>
                      <a:endParaRPr lang="es-CO"/>
                    </a:p>
                  </a:txBody>
                  <a:tcPr/>
                </a:tc>
                <a:tc>
                  <a:txBody>
                    <a:bodyPr/>
                    <a:lstStyle/>
                    <a:p>
                      <a:pPr algn="ctr" fontAlgn="ctr"/>
                      <a:r>
                        <a:rPr lang="es-CO" sz="800" b="0" i="0" u="none" strike="noStrike">
                          <a:solidFill>
                            <a:srgbClr val="000000"/>
                          </a:solidFill>
                          <a:effectLst/>
                          <a:latin typeface="Arial" panose="020B0604020202020204" pitchFamily="34" charset="0"/>
                        </a:rPr>
                        <a:t>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8146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2024110010254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Construcción de Ciudadanía Activa Crece La Participación en el Territorio con Promoción, Información e Innovación en Bogotá D.C.</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800" b="0" i="0" u="none" strike="noStrike" dirty="0">
                          <a:solidFill>
                            <a:srgbClr val="000000"/>
                          </a:solidFill>
                          <a:effectLst/>
                          <a:latin typeface="Arial" panose="020B0604020202020204" pitchFamily="34" charset="0"/>
                        </a:rPr>
                        <a:t>20.370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extLst>
                  <a:ext uri="{0D108BD9-81ED-4DB2-BD59-A6C34878D82A}">
                    <a16:rowId xmlns:a16="http://schemas.microsoft.com/office/drawing/2014/main" val="2321105731"/>
                  </a:ext>
                </a:extLst>
              </a:tr>
              <a:tr h="390024">
                <a:tc vMerge="1">
                  <a:txBody>
                    <a:bodyPr/>
                    <a:lstStyle/>
                    <a:p>
                      <a:endParaRPr lang="es-CO"/>
                    </a:p>
                  </a:txBody>
                  <a:tcPr/>
                </a:tc>
                <a:tc>
                  <a:txBody>
                    <a:bodyPr/>
                    <a:lstStyle/>
                    <a:p>
                      <a:pPr algn="ctr" fontAlgn="ctr"/>
                      <a:r>
                        <a:rPr lang="es-CO" sz="800" b="0" i="0" u="none" strike="noStrike">
                          <a:solidFill>
                            <a:srgbClr val="000000"/>
                          </a:solidFill>
                          <a:effectLst/>
                          <a:latin typeface="Arial" panose="020B0604020202020204" pitchFamily="34" charset="0"/>
                        </a:rPr>
                        <a:t>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8131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2024110010238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Implementación de mecanismos de participación que potencian el desarrollo territorial Bogotá D.C</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800" b="0" i="0" u="none" strike="noStrike">
                          <a:solidFill>
                            <a:srgbClr val="000000"/>
                          </a:solidFill>
                          <a:effectLst/>
                          <a:latin typeface="Arial" panose="020B0604020202020204" pitchFamily="34" charset="0"/>
                        </a:rPr>
                        <a:t>18.263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extLst>
                  <a:ext uri="{0D108BD9-81ED-4DB2-BD59-A6C34878D82A}">
                    <a16:rowId xmlns:a16="http://schemas.microsoft.com/office/drawing/2014/main" val="3611044156"/>
                  </a:ext>
                </a:extLst>
              </a:tr>
              <a:tr h="390024">
                <a:tc vMerge="1">
                  <a:txBody>
                    <a:bodyPr/>
                    <a:lstStyle/>
                    <a:p>
                      <a:endParaRPr lang="es-CO"/>
                    </a:p>
                  </a:txBody>
                  <a:tcPr/>
                </a:tc>
                <a:tc>
                  <a:txBody>
                    <a:bodyPr/>
                    <a:lstStyle/>
                    <a:p>
                      <a:pPr algn="ctr" fontAlgn="ctr"/>
                      <a:r>
                        <a:rPr lang="es-CO" sz="800" b="0" i="0" u="none" strike="noStrike">
                          <a:solidFill>
                            <a:srgbClr val="000000"/>
                          </a:solidFill>
                          <a:effectLst/>
                          <a:latin typeface="Arial" panose="020B0604020202020204" pitchFamily="34" charset="0"/>
                        </a:rPr>
                        <a:t>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8025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2024110010079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fontAlgn="ctr"/>
                      <a:r>
                        <a:rPr lang="es-CO" sz="800" b="0" i="0" u="none" strike="noStrike">
                          <a:solidFill>
                            <a:srgbClr val="000000"/>
                          </a:solidFill>
                          <a:effectLst/>
                          <a:latin typeface="Arial" panose="020B0604020202020204" pitchFamily="34" charset="0"/>
                        </a:rPr>
                        <a:t>Implementación del aprovechamiento en bienes fiscales y en zonas de cesión de carácter comunitario en Bogotá D.C.</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tc>
                  <a:txBody>
                    <a:bodyPr/>
                    <a:lstStyle/>
                    <a:p>
                      <a:pPr algn="ctr" rtl="0" fontAlgn="ctr"/>
                      <a:r>
                        <a:rPr lang="es-CO" sz="800" b="0" i="0" u="none" strike="noStrike">
                          <a:solidFill>
                            <a:srgbClr val="000000"/>
                          </a:solidFill>
                          <a:effectLst/>
                          <a:latin typeface="Arial" panose="020B0604020202020204" pitchFamily="34" charset="0"/>
                        </a:rPr>
                        <a:t>794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EF1"/>
                    </a:solidFill>
                  </a:tcPr>
                </a:tc>
                <a:extLst>
                  <a:ext uri="{0D108BD9-81ED-4DB2-BD59-A6C34878D82A}">
                    <a16:rowId xmlns:a16="http://schemas.microsoft.com/office/drawing/2014/main" val="2243133367"/>
                  </a:ext>
                </a:extLst>
              </a:tr>
              <a:tr h="249616">
                <a:tc gridSpan="5">
                  <a:txBody>
                    <a:bodyPr/>
                    <a:lstStyle/>
                    <a:p>
                      <a:pPr algn="ctr" rtl="0" fontAlgn="b"/>
                      <a:r>
                        <a:rPr lang="es-CO" sz="800" b="1" i="0" u="none" strike="noStrike">
                          <a:solidFill>
                            <a:srgbClr val="000000"/>
                          </a:solidFill>
                          <a:effectLst/>
                          <a:latin typeface="Lexend Deca"/>
                        </a:rPr>
                        <a:t>TOTAL</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ctr" rtl="0" fontAlgn="b"/>
                      <a:r>
                        <a:rPr lang="es-CO" sz="800" b="0" i="0" u="none" strike="noStrike" dirty="0">
                          <a:solidFill>
                            <a:srgbClr val="000000"/>
                          </a:solidFill>
                          <a:effectLst/>
                          <a:latin typeface="Lexend Deca"/>
                        </a:rPr>
                        <a:t>55.843</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8DCE2"/>
                    </a:solidFill>
                  </a:tcPr>
                </a:tc>
                <a:extLst>
                  <a:ext uri="{0D108BD9-81ED-4DB2-BD59-A6C34878D82A}">
                    <a16:rowId xmlns:a16="http://schemas.microsoft.com/office/drawing/2014/main" val="848773105"/>
                  </a:ext>
                </a:extLst>
              </a:tr>
            </a:tbl>
          </a:graphicData>
        </a:graphic>
      </p:graphicFrame>
    </p:spTree>
    <p:extLst>
      <p:ext uri="{BB962C8B-B14F-4D97-AF65-F5344CB8AC3E}">
        <p14:creationId xmlns:p14="http://schemas.microsoft.com/office/powerpoint/2010/main" val="3789421628"/>
      </p:ext>
    </p:extLst>
  </p:cSld>
  <p:clrMapOvr>
    <a:masterClrMapping/>
  </p:clrMapOvr>
  <p:extLst>
    <p:ext uri="{6950BFC3-D8DA-4A85-94F7-54DA5524770B}">
      <p188:commentRel xmlns:p188="http://schemas.microsoft.com/office/powerpoint/2018/8/main" r:id="rId2"/>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EEE72B-5B3A-19A5-92F2-F92ED314FB07}"/>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F7813ECA-523C-BB01-A3C2-2F0ED37038AD}"/>
              </a:ext>
            </a:extLst>
          </p:cNvPr>
          <p:cNvSpPr>
            <a:spLocks noGrp="1"/>
          </p:cNvSpPr>
          <p:nvPr>
            <p:ph type="title"/>
          </p:nvPr>
        </p:nvSpPr>
        <p:spPr>
          <a:xfrm>
            <a:off x="3329781" y="2857858"/>
            <a:ext cx="5532437" cy="1142284"/>
          </a:xfrm>
        </p:spPr>
        <p:txBody>
          <a:bodyPr/>
          <a:lstStyle/>
          <a:p>
            <a:pPr algn="ctr"/>
            <a:r>
              <a:rPr lang="es-CO" sz="4000" noProof="0" dirty="0"/>
              <a:t>Gracias</a:t>
            </a:r>
          </a:p>
        </p:txBody>
      </p:sp>
    </p:spTree>
    <p:extLst>
      <p:ext uri="{BB962C8B-B14F-4D97-AF65-F5344CB8AC3E}">
        <p14:creationId xmlns:p14="http://schemas.microsoft.com/office/powerpoint/2010/main" val="830184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17">
            <a:extLst>
              <a:ext uri="{FF2B5EF4-FFF2-40B4-BE49-F238E27FC236}">
                <a16:creationId xmlns:a16="http://schemas.microsoft.com/office/drawing/2014/main" id="{E2151782-D3E9-0ADE-073F-D24B2A2A8B2A}"/>
              </a:ext>
            </a:extLst>
          </p:cNvPr>
          <p:cNvSpPr>
            <a:spLocks noGrp="1"/>
          </p:cNvSpPr>
          <p:nvPr>
            <p:ph sz="quarter" idx="14"/>
          </p:nvPr>
        </p:nvSpPr>
        <p:spPr>
          <a:xfrm>
            <a:off x="1799317" y="1612823"/>
            <a:ext cx="9030608" cy="2263851"/>
          </a:xfrm>
        </p:spPr>
        <p:txBody>
          <a:bodyPr/>
          <a:lstStyle/>
          <a:p>
            <a:pPr marL="342900" indent="-342900">
              <a:buFont typeface="+mj-lt"/>
              <a:buAutoNum type="arabicPeriod"/>
            </a:pPr>
            <a:r>
              <a:rPr lang="es-ES" dirty="0"/>
              <a:t>Ejecución Presupuestal 2025 IDPAC al 08-ago-25</a:t>
            </a:r>
          </a:p>
          <a:p>
            <a:pPr marL="342900" indent="-342900">
              <a:buFont typeface="+mj-lt"/>
              <a:buAutoNum type="arabicPeriod"/>
            </a:pPr>
            <a:r>
              <a:rPr lang="es-ES" dirty="0"/>
              <a:t>Presupuesto 2026 IDPAC</a:t>
            </a:r>
          </a:p>
          <a:p>
            <a:pPr marL="342900" indent="-342900">
              <a:buFont typeface="+mj-lt"/>
              <a:buAutoNum type="arabicPeriod"/>
            </a:pPr>
            <a:r>
              <a:rPr lang="es-ES" dirty="0"/>
              <a:t>Principales logros de inversión 2025 - IDPAC</a:t>
            </a:r>
          </a:p>
          <a:p>
            <a:pPr marL="342900" indent="-342900">
              <a:buFont typeface="+mj-lt"/>
              <a:buAutoNum type="arabicPeriod"/>
            </a:pPr>
            <a:r>
              <a:rPr lang="es-ES" dirty="0"/>
              <a:t>Principales apuestas de inversión a financiar en el 2026 – IDPAC</a:t>
            </a:r>
          </a:p>
          <a:p>
            <a:pPr marL="342900" indent="-342900">
              <a:buFont typeface="+mj-lt"/>
              <a:buAutoNum type="arabicPeriod"/>
            </a:pPr>
            <a:r>
              <a:rPr lang="es-ES" dirty="0"/>
              <a:t>Obras de infraestructura a financiar con recursos 2026</a:t>
            </a:r>
          </a:p>
          <a:p>
            <a:pPr marL="342900" indent="-342900">
              <a:buFont typeface="+mj-lt"/>
              <a:buAutoNum type="arabicPeriod"/>
            </a:pPr>
            <a:r>
              <a:rPr lang="es-ES" dirty="0"/>
              <a:t>Anteproyecto de Presupuesto 2026 por Entidad</a:t>
            </a:r>
          </a:p>
          <a:p>
            <a:pPr marL="0" indent="0">
              <a:buNone/>
            </a:pPr>
            <a:endParaRPr lang="es-ES" dirty="0"/>
          </a:p>
          <a:p>
            <a:endParaRPr lang="es-CO" dirty="0"/>
          </a:p>
        </p:txBody>
      </p:sp>
      <p:sp>
        <p:nvSpPr>
          <p:cNvPr id="6" name="Título 15">
            <a:extLst>
              <a:ext uri="{FF2B5EF4-FFF2-40B4-BE49-F238E27FC236}">
                <a16:creationId xmlns:a16="http://schemas.microsoft.com/office/drawing/2014/main" id="{D6D9BBD3-E7BF-985A-F51C-3149AD1BD41B}"/>
              </a:ext>
            </a:extLst>
          </p:cNvPr>
          <p:cNvSpPr>
            <a:spLocks noGrp="1"/>
          </p:cNvSpPr>
          <p:nvPr>
            <p:ph type="title"/>
          </p:nvPr>
        </p:nvSpPr>
        <p:spPr>
          <a:xfrm>
            <a:off x="1695901" y="621140"/>
            <a:ext cx="4526498" cy="636160"/>
          </a:xfrm>
        </p:spPr>
        <p:txBody>
          <a:bodyPr/>
          <a:lstStyle/>
          <a:p>
            <a:r>
              <a:rPr lang="es-ES" dirty="0"/>
              <a:t>Contenido</a:t>
            </a:r>
            <a:endParaRPr lang="es-CO" dirty="0"/>
          </a:p>
        </p:txBody>
      </p:sp>
    </p:spTree>
    <p:extLst>
      <p:ext uri="{BB962C8B-B14F-4D97-AF65-F5344CB8AC3E}">
        <p14:creationId xmlns:p14="http://schemas.microsoft.com/office/powerpoint/2010/main" val="4281159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áfico 3">
            <a:extLst>
              <a:ext uri="{FF2B5EF4-FFF2-40B4-BE49-F238E27FC236}">
                <a16:creationId xmlns:a16="http://schemas.microsoft.com/office/drawing/2014/main" id="{D7E8E4EF-7BAA-15CD-8ECC-13E84277EFE5}"/>
              </a:ext>
            </a:extLst>
          </p:cNvPr>
          <p:cNvGraphicFramePr/>
          <p:nvPr>
            <p:extLst>
              <p:ext uri="{D42A27DB-BD31-4B8C-83A1-F6EECF244321}">
                <p14:modId xmlns:p14="http://schemas.microsoft.com/office/powerpoint/2010/main" val="2139114835"/>
              </p:ext>
            </p:extLst>
          </p:nvPr>
        </p:nvGraphicFramePr>
        <p:xfrm>
          <a:off x="2333125" y="4006057"/>
          <a:ext cx="2880000" cy="288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áfico 2">
            <a:extLst>
              <a:ext uri="{FF2B5EF4-FFF2-40B4-BE49-F238E27FC236}">
                <a16:creationId xmlns:a16="http://schemas.microsoft.com/office/drawing/2014/main" id="{C0E7C922-3D9C-716F-8D8C-364B3A6A44D9}"/>
              </a:ext>
            </a:extLst>
          </p:cNvPr>
          <p:cNvGraphicFramePr/>
          <p:nvPr>
            <p:extLst>
              <p:ext uri="{D42A27DB-BD31-4B8C-83A1-F6EECF244321}">
                <p14:modId xmlns:p14="http://schemas.microsoft.com/office/powerpoint/2010/main" val="4115453079"/>
              </p:ext>
            </p:extLst>
          </p:nvPr>
        </p:nvGraphicFramePr>
        <p:xfrm>
          <a:off x="8243625" y="1227912"/>
          <a:ext cx="2880000" cy="288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Gráfico 1">
            <a:extLst>
              <a:ext uri="{FF2B5EF4-FFF2-40B4-BE49-F238E27FC236}">
                <a16:creationId xmlns:a16="http://schemas.microsoft.com/office/drawing/2014/main" id="{D045975F-B1AE-73EF-1D2E-61C21705D8A1}"/>
              </a:ext>
            </a:extLst>
          </p:cNvPr>
          <p:cNvGraphicFramePr/>
          <p:nvPr>
            <p:extLst>
              <p:ext uri="{D42A27DB-BD31-4B8C-83A1-F6EECF244321}">
                <p14:modId xmlns:p14="http://schemas.microsoft.com/office/powerpoint/2010/main" val="571253016"/>
              </p:ext>
            </p:extLst>
          </p:nvPr>
        </p:nvGraphicFramePr>
        <p:xfrm>
          <a:off x="2152775" y="1249963"/>
          <a:ext cx="2880000" cy="2880000"/>
        </p:xfrm>
        <a:graphic>
          <a:graphicData uri="http://schemas.openxmlformats.org/drawingml/2006/chart">
            <c:chart xmlns:c="http://schemas.openxmlformats.org/drawingml/2006/chart" xmlns:r="http://schemas.openxmlformats.org/officeDocument/2006/relationships" r:id="rId4"/>
          </a:graphicData>
        </a:graphic>
      </p:graphicFrame>
      <p:sp>
        <p:nvSpPr>
          <p:cNvPr id="5" name="Título 4">
            <a:extLst>
              <a:ext uri="{FF2B5EF4-FFF2-40B4-BE49-F238E27FC236}">
                <a16:creationId xmlns:a16="http://schemas.microsoft.com/office/drawing/2014/main" id="{F9BB92D4-599E-252C-ACDF-E9D2FE4AEB36}"/>
              </a:ext>
            </a:extLst>
          </p:cNvPr>
          <p:cNvSpPr>
            <a:spLocks noGrp="1"/>
          </p:cNvSpPr>
          <p:nvPr>
            <p:ph type="title"/>
          </p:nvPr>
        </p:nvSpPr>
        <p:spPr>
          <a:xfrm>
            <a:off x="978809" y="389048"/>
            <a:ext cx="6022066" cy="1041435"/>
          </a:xfrm>
        </p:spPr>
        <p:txBody>
          <a:bodyPr/>
          <a:lstStyle/>
          <a:p>
            <a:r>
              <a:rPr lang="es-ES" dirty="0"/>
              <a:t>1. Ejecución presupuestal 2025</a:t>
            </a:r>
            <a:br>
              <a:rPr lang="es-ES" dirty="0"/>
            </a:br>
            <a:r>
              <a:rPr lang="es-ES" dirty="0"/>
              <a:t>IDPAC</a:t>
            </a:r>
            <a:endParaRPr lang="es-CO" dirty="0"/>
          </a:p>
        </p:txBody>
      </p:sp>
      <p:graphicFrame>
        <p:nvGraphicFramePr>
          <p:cNvPr id="12" name="Objeto 11">
            <a:extLst>
              <a:ext uri="{FF2B5EF4-FFF2-40B4-BE49-F238E27FC236}">
                <a16:creationId xmlns:a16="http://schemas.microsoft.com/office/drawing/2014/main" id="{39957E68-DF85-DFAB-8D7C-89B7C03F3C86}"/>
              </a:ext>
            </a:extLst>
          </p:cNvPr>
          <p:cNvGraphicFramePr>
            <a:graphicFrameLocks noChangeAspect="1"/>
          </p:cNvGraphicFramePr>
          <p:nvPr>
            <p:extLst>
              <p:ext uri="{D42A27DB-BD31-4B8C-83A1-F6EECF244321}">
                <p14:modId xmlns:p14="http://schemas.microsoft.com/office/powerpoint/2010/main" val="4134112603"/>
              </p:ext>
            </p:extLst>
          </p:nvPr>
        </p:nvGraphicFramePr>
        <p:xfrm>
          <a:off x="7000875" y="250825"/>
          <a:ext cx="5054600" cy="993950"/>
        </p:xfrm>
        <a:graphic>
          <a:graphicData uri="http://schemas.openxmlformats.org/presentationml/2006/ole">
            <mc:AlternateContent xmlns:mc="http://schemas.openxmlformats.org/markup-compatibility/2006">
              <mc:Choice xmlns:v="urn:schemas-microsoft-com:vml" Requires="v">
                <p:oleObj name="Hoja de cálculo" r:id="rId5" imgW="5295900" imgH="1041400" progId="Excel.Sheet.12">
                  <p:embed/>
                </p:oleObj>
              </mc:Choice>
              <mc:Fallback>
                <p:oleObj name="Hoja de cálculo" r:id="rId5" imgW="5295900" imgH="1041400" progId="Excel.Sheet.12">
                  <p:embed/>
                  <p:pic>
                    <p:nvPicPr>
                      <p:cNvPr id="12" name="Objeto 11">
                        <a:extLst>
                          <a:ext uri="{FF2B5EF4-FFF2-40B4-BE49-F238E27FC236}">
                            <a16:creationId xmlns:a16="http://schemas.microsoft.com/office/drawing/2014/main" id="{39957E68-DF85-DFAB-8D7C-89B7C03F3C86}"/>
                          </a:ext>
                        </a:extLst>
                      </p:cNvPr>
                      <p:cNvPicPr/>
                      <p:nvPr/>
                    </p:nvPicPr>
                    <p:blipFill>
                      <a:blip r:embed="rId6"/>
                      <a:stretch>
                        <a:fillRect/>
                      </a:stretch>
                    </p:blipFill>
                    <p:spPr>
                      <a:xfrm>
                        <a:off x="7000875" y="250825"/>
                        <a:ext cx="5054600" cy="993950"/>
                      </a:xfrm>
                      <a:prstGeom prst="rect">
                        <a:avLst/>
                      </a:prstGeom>
                    </p:spPr>
                  </p:pic>
                </p:oleObj>
              </mc:Fallback>
            </mc:AlternateContent>
          </a:graphicData>
        </a:graphic>
      </p:graphicFrame>
      <p:cxnSp>
        <p:nvCxnSpPr>
          <p:cNvPr id="16" name="Conector recto 15">
            <a:extLst>
              <a:ext uri="{FF2B5EF4-FFF2-40B4-BE49-F238E27FC236}">
                <a16:creationId xmlns:a16="http://schemas.microsoft.com/office/drawing/2014/main" id="{003437ED-51E1-8B3F-548F-0674F3076944}"/>
              </a:ext>
            </a:extLst>
          </p:cNvPr>
          <p:cNvCxnSpPr>
            <a:cxnSpLocks/>
          </p:cNvCxnSpPr>
          <p:nvPr/>
        </p:nvCxnSpPr>
        <p:spPr>
          <a:xfrm>
            <a:off x="5805716" y="1807030"/>
            <a:ext cx="0" cy="4775203"/>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6BC7CA2F-9FA2-2FBB-9104-70C73C231E70}"/>
              </a:ext>
            </a:extLst>
          </p:cNvPr>
          <p:cNvSpPr txBox="1"/>
          <p:nvPr/>
        </p:nvSpPr>
        <p:spPr>
          <a:xfrm>
            <a:off x="471375" y="2077409"/>
            <a:ext cx="2133599" cy="923330"/>
          </a:xfrm>
          <a:prstGeom prst="rect">
            <a:avLst/>
          </a:prstGeom>
          <a:noFill/>
        </p:spPr>
        <p:txBody>
          <a:bodyPr wrap="square" rtlCol="0">
            <a:spAutoFit/>
          </a:bodyPr>
          <a:lstStyle/>
          <a:p>
            <a:r>
              <a:rPr lang="es-CO" b="1" dirty="0">
                <a:latin typeface="Arial" panose="020B0604020202020204" pitchFamily="34" charset="0"/>
                <a:cs typeface="Arial" panose="020B0604020202020204" pitchFamily="34" charset="0"/>
              </a:rPr>
              <a:t>Total </a:t>
            </a:r>
          </a:p>
          <a:p>
            <a:r>
              <a:rPr lang="es-CO" b="1" dirty="0">
                <a:latin typeface="Arial" panose="020B0604020202020204" pitchFamily="34" charset="0"/>
                <a:cs typeface="Arial" panose="020B0604020202020204" pitchFamily="34" charset="0"/>
              </a:rPr>
              <a:t>Apropiación </a:t>
            </a:r>
          </a:p>
          <a:p>
            <a:r>
              <a:rPr lang="es-CO" b="1" dirty="0">
                <a:latin typeface="Arial" panose="020B0604020202020204" pitchFamily="34" charset="0"/>
                <a:cs typeface="Arial" panose="020B0604020202020204" pitchFamily="34" charset="0"/>
              </a:rPr>
              <a:t>IDPAC</a:t>
            </a:r>
          </a:p>
        </p:txBody>
      </p:sp>
      <p:sp>
        <p:nvSpPr>
          <p:cNvPr id="20" name="CuadroTexto 19">
            <a:extLst>
              <a:ext uri="{FF2B5EF4-FFF2-40B4-BE49-F238E27FC236}">
                <a16:creationId xmlns:a16="http://schemas.microsoft.com/office/drawing/2014/main" id="{224A93C1-E1BD-2291-0E71-B0FFE72718A1}"/>
              </a:ext>
            </a:extLst>
          </p:cNvPr>
          <p:cNvSpPr txBox="1"/>
          <p:nvPr/>
        </p:nvSpPr>
        <p:spPr>
          <a:xfrm>
            <a:off x="464119" y="4494037"/>
            <a:ext cx="2133599" cy="923330"/>
          </a:xfrm>
          <a:prstGeom prst="rect">
            <a:avLst/>
          </a:prstGeom>
          <a:noFill/>
        </p:spPr>
        <p:txBody>
          <a:bodyPr wrap="square" rtlCol="0">
            <a:spAutoFit/>
          </a:bodyPr>
          <a:lstStyle/>
          <a:p>
            <a:r>
              <a:rPr lang="es-CO" b="1" dirty="0">
                <a:latin typeface="Arial" panose="020B0604020202020204" pitchFamily="34" charset="0"/>
                <a:cs typeface="Arial" panose="020B0604020202020204" pitchFamily="34" charset="0"/>
              </a:rPr>
              <a:t>Apropiación por proyecto de Inversión</a:t>
            </a:r>
          </a:p>
        </p:txBody>
      </p:sp>
      <p:sp>
        <p:nvSpPr>
          <p:cNvPr id="24" name="CuadroTexto 23">
            <a:extLst>
              <a:ext uri="{FF2B5EF4-FFF2-40B4-BE49-F238E27FC236}">
                <a16:creationId xmlns:a16="http://schemas.microsoft.com/office/drawing/2014/main" id="{560651BE-38E5-9AF2-B442-4AB07EAA61E0}"/>
              </a:ext>
            </a:extLst>
          </p:cNvPr>
          <p:cNvSpPr txBox="1"/>
          <p:nvPr/>
        </p:nvSpPr>
        <p:spPr>
          <a:xfrm>
            <a:off x="6095660" y="2070154"/>
            <a:ext cx="2133599" cy="646331"/>
          </a:xfrm>
          <a:prstGeom prst="rect">
            <a:avLst/>
          </a:prstGeom>
          <a:noFill/>
        </p:spPr>
        <p:txBody>
          <a:bodyPr wrap="square" rtlCol="0">
            <a:spAutoFit/>
          </a:bodyPr>
          <a:lstStyle/>
          <a:p>
            <a:r>
              <a:rPr lang="es-CO" b="1" dirty="0">
                <a:latin typeface="Arial" panose="020B0604020202020204" pitchFamily="34" charset="0"/>
                <a:cs typeface="Arial" panose="020B0604020202020204" pitchFamily="34" charset="0"/>
              </a:rPr>
              <a:t>Apropiación Funcionamiento</a:t>
            </a:r>
          </a:p>
        </p:txBody>
      </p:sp>
      <p:sp>
        <p:nvSpPr>
          <p:cNvPr id="31" name="CuadroTexto 30">
            <a:extLst>
              <a:ext uri="{FF2B5EF4-FFF2-40B4-BE49-F238E27FC236}">
                <a16:creationId xmlns:a16="http://schemas.microsoft.com/office/drawing/2014/main" id="{39304237-5537-50AF-B7E5-8A35FD19A1E4}"/>
              </a:ext>
            </a:extLst>
          </p:cNvPr>
          <p:cNvSpPr txBox="1"/>
          <p:nvPr/>
        </p:nvSpPr>
        <p:spPr>
          <a:xfrm>
            <a:off x="3251662" y="2344747"/>
            <a:ext cx="711200" cy="646331"/>
          </a:xfrm>
          <a:prstGeom prst="rect">
            <a:avLst/>
          </a:prstGeom>
          <a:noFill/>
        </p:spPr>
        <p:txBody>
          <a:bodyPr wrap="square" rtlCol="0">
            <a:spAutoFit/>
          </a:bodyPr>
          <a:lstStyle/>
          <a:p>
            <a:pPr algn="ctr"/>
            <a:r>
              <a:rPr lang="es-CO" b="1" dirty="0"/>
              <a:t>24%</a:t>
            </a:r>
          </a:p>
          <a:p>
            <a:pPr algn="ctr"/>
            <a:r>
              <a:rPr lang="es-CO" b="1" dirty="0"/>
              <a:t>Giros</a:t>
            </a:r>
          </a:p>
        </p:txBody>
      </p:sp>
      <p:sp>
        <p:nvSpPr>
          <p:cNvPr id="32" name="CuadroTexto 31">
            <a:extLst>
              <a:ext uri="{FF2B5EF4-FFF2-40B4-BE49-F238E27FC236}">
                <a16:creationId xmlns:a16="http://schemas.microsoft.com/office/drawing/2014/main" id="{5B81F7E7-D2DD-E3D3-F56A-6A6E8D83D99D}"/>
              </a:ext>
            </a:extLst>
          </p:cNvPr>
          <p:cNvSpPr txBox="1"/>
          <p:nvPr/>
        </p:nvSpPr>
        <p:spPr>
          <a:xfrm>
            <a:off x="9328025" y="2344747"/>
            <a:ext cx="711200" cy="646331"/>
          </a:xfrm>
          <a:prstGeom prst="rect">
            <a:avLst/>
          </a:prstGeom>
          <a:noFill/>
        </p:spPr>
        <p:txBody>
          <a:bodyPr wrap="square" rtlCol="0">
            <a:spAutoFit/>
          </a:bodyPr>
          <a:lstStyle/>
          <a:p>
            <a:pPr algn="ctr"/>
            <a:r>
              <a:rPr lang="es-CO" b="1" dirty="0"/>
              <a:t>34%</a:t>
            </a:r>
          </a:p>
          <a:p>
            <a:pPr algn="ctr"/>
            <a:r>
              <a:rPr lang="es-CO" b="1" dirty="0"/>
              <a:t>Giros</a:t>
            </a:r>
          </a:p>
        </p:txBody>
      </p:sp>
      <p:sp>
        <p:nvSpPr>
          <p:cNvPr id="34" name="CuadroTexto 33">
            <a:extLst>
              <a:ext uri="{FF2B5EF4-FFF2-40B4-BE49-F238E27FC236}">
                <a16:creationId xmlns:a16="http://schemas.microsoft.com/office/drawing/2014/main" id="{4CA726DB-C919-D632-D610-D02A1C5389F1}"/>
              </a:ext>
            </a:extLst>
          </p:cNvPr>
          <p:cNvSpPr txBox="1"/>
          <p:nvPr/>
        </p:nvSpPr>
        <p:spPr>
          <a:xfrm>
            <a:off x="3421061" y="5122892"/>
            <a:ext cx="711200" cy="646331"/>
          </a:xfrm>
          <a:prstGeom prst="rect">
            <a:avLst/>
          </a:prstGeom>
          <a:noFill/>
        </p:spPr>
        <p:txBody>
          <a:bodyPr wrap="square" rtlCol="0">
            <a:spAutoFit/>
          </a:bodyPr>
          <a:lstStyle/>
          <a:p>
            <a:pPr algn="ctr"/>
            <a:r>
              <a:rPr lang="es-CO" b="1" dirty="0"/>
              <a:t>16%</a:t>
            </a:r>
          </a:p>
          <a:p>
            <a:pPr algn="ctr"/>
            <a:r>
              <a:rPr lang="es-CO" b="1" dirty="0"/>
              <a:t>Giros</a:t>
            </a:r>
          </a:p>
        </p:txBody>
      </p:sp>
      <p:cxnSp>
        <p:nvCxnSpPr>
          <p:cNvPr id="36" name="Conector recto 35">
            <a:extLst>
              <a:ext uri="{FF2B5EF4-FFF2-40B4-BE49-F238E27FC236}">
                <a16:creationId xmlns:a16="http://schemas.microsoft.com/office/drawing/2014/main" id="{BA60E789-E9AC-DAFF-5B43-807238D0F0E0}"/>
              </a:ext>
            </a:extLst>
          </p:cNvPr>
          <p:cNvCxnSpPr>
            <a:cxnSpLocks/>
          </p:cNvCxnSpPr>
          <p:nvPr/>
        </p:nvCxnSpPr>
        <p:spPr>
          <a:xfrm>
            <a:off x="435426" y="4238169"/>
            <a:ext cx="10813142" cy="0"/>
          </a:xfrm>
          <a:prstGeom prst="line">
            <a:avLst/>
          </a:prstGeom>
          <a:ln w="38100"/>
        </p:spPr>
        <p:style>
          <a:lnRef idx="1">
            <a:schemeClr val="accent1"/>
          </a:lnRef>
          <a:fillRef idx="0">
            <a:schemeClr val="accent1"/>
          </a:fillRef>
          <a:effectRef idx="0">
            <a:schemeClr val="accent1"/>
          </a:effectRef>
          <a:fontRef idx="minor">
            <a:schemeClr val="tx1"/>
          </a:fontRef>
        </p:style>
      </p:cxnSp>
      <p:graphicFrame>
        <p:nvGraphicFramePr>
          <p:cNvPr id="7" name="Tabla 6">
            <a:extLst>
              <a:ext uri="{FF2B5EF4-FFF2-40B4-BE49-F238E27FC236}">
                <a16:creationId xmlns:a16="http://schemas.microsoft.com/office/drawing/2014/main" id="{870C5824-D3C0-A915-B19F-2E9B1AFF8152}"/>
              </a:ext>
            </a:extLst>
          </p:cNvPr>
          <p:cNvGraphicFramePr>
            <a:graphicFrameLocks noGrp="1"/>
          </p:cNvGraphicFramePr>
          <p:nvPr>
            <p:extLst>
              <p:ext uri="{D42A27DB-BD31-4B8C-83A1-F6EECF244321}">
                <p14:modId xmlns:p14="http://schemas.microsoft.com/office/powerpoint/2010/main" val="1672889221"/>
              </p:ext>
            </p:extLst>
          </p:nvPr>
        </p:nvGraphicFramePr>
        <p:xfrm>
          <a:off x="5986066" y="4470282"/>
          <a:ext cx="5901133" cy="1682152"/>
        </p:xfrm>
        <a:graphic>
          <a:graphicData uri="http://schemas.openxmlformats.org/drawingml/2006/table">
            <a:tbl>
              <a:tblPr firstRow="1">
                <a:tableStyleId>{69012ECD-51FC-41F1-AA8D-1B2483CD663E}</a:tableStyleId>
              </a:tblPr>
              <a:tblGrid>
                <a:gridCol w="652655">
                  <a:extLst>
                    <a:ext uri="{9D8B030D-6E8A-4147-A177-3AD203B41FA5}">
                      <a16:colId xmlns:a16="http://schemas.microsoft.com/office/drawing/2014/main" val="1681599693"/>
                    </a:ext>
                  </a:extLst>
                </a:gridCol>
                <a:gridCol w="5248478">
                  <a:extLst>
                    <a:ext uri="{9D8B030D-6E8A-4147-A177-3AD203B41FA5}">
                      <a16:colId xmlns:a16="http://schemas.microsoft.com/office/drawing/2014/main" val="2813436386"/>
                    </a:ext>
                  </a:extLst>
                </a:gridCol>
              </a:tblGrid>
              <a:tr h="288000">
                <a:tc>
                  <a:txBody>
                    <a:bodyPr/>
                    <a:lstStyle/>
                    <a:p>
                      <a:pPr algn="ctr" fontAlgn="ctr"/>
                      <a:r>
                        <a:rPr lang="es-CO" sz="800" b="1" u="none" strike="noStrike" dirty="0">
                          <a:solidFill>
                            <a:schemeClr val="accent1">
                              <a:lumMod val="50000"/>
                            </a:schemeClr>
                          </a:solidFill>
                          <a:effectLst/>
                          <a:latin typeface="Arial" panose="020B0604020202020204" pitchFamily="34" charset="0"/>
                          <a:cs typeface="Arial" panose="020B0604020202020204" pitchFamily="34" charset="0"/>
                        </a:rPr>
                        <a:t>Proyecto de inversión</a:t>
                      </a:r>
                      <a:endParaRPr lang="es-CO" sz="800" b="1" i="0" u="none" strike="noStrike" dirty="0">
                        <a:solidFill>
                          <a:schemeClr val="accent1">
                            <a:lumMod val="50000"/>
                          </a:schemeClr>
                        </a:solidFill>
                        <a:effectLst/>
                        <a:latin typeface="Arial" panose="020B0604020202020204" pitchFamily="34" charset="0"/>
                        <a:cs typeface="Arial" panose="020B0604020202020204" pitchFamily="34" charset="0"/>
                      </a:endParaRPr>
                    </a:p>
                  </a:txBody>
                  <a:tcPr marL="7576" marR="7576" marT="7576" marB="0" anchor="ctr"/>
                </a:tc>
                <a:tc>
                  <a:txBody>
                    <a:bodyPr/>
                    <a:lstStyle/>
                    <a:p>
                      <a:pPr algn="ctr" fontAlgn="b"/>
                      <a:r>
                        <a:rPr lang="es-CO" sz="800" b="1" u="none" strike="noStrike" dirty="0">
                          <a:solidFill>
                            <a:schemeClr val="accent1">
                              <a:lumMod val="50000"/>
                            </a:schemeClr>
                          </a:solidFill>
                          <a:effectLst/>
                          <a:latin typeface="Arial" panose="020B0604020202020204" pitchFamily="34" charset="0"/>
                          <a:cs typeface="Arial" panose="020B0604020202020204" pitchFamily="34" charset="0"/>
                        </a:rPr>
                        <a:t>Descripción del Programa</a:t>
                      </a:r>
                      <a:endParaRPr lang="es-CO" sz="800" b="1" i="0" u="none" strike="noStrike" dirty="0">
                        <a:solidFill>
                          <a:schemeClr val="accent1">
                            <a:lumMod val="50000"/>
                          </a:schemeClr>
                        </a:solidFill>
                        <a:effectLst/>
                        <a:latin typeface="Arial" panose="020B0604020202020204" pitchFamily="34" charset="0"/>
                        <a:cs typeface="Arial" panose="020B0604020202020204" pitchFamily="34" charset="0"/>
                      </a:endParaRPr>
                    </a:p>
                  </a:txBody>
                  <a:tcPr marL="7576" marR="7576" marT="7576" marB="0" anchor="ctr"/>
                </a:tc>
                <a:extLst>
                  <a:ext uri="{0D108BD9-81ED-4DB2-BD59-A6C34878D82A}">
                    <a16:rowId xmlns:a16="http://schemas.microsoft.com/office/drawing/2014/main" val="2739477383"/>
                  </a:ext>
                </a:extLst>
              </a:tr>
              <a:tr h="0">
                <a:tc>
                  <a:txBody>
                    <a:bodyPr/>
                    <a:lstStyle/>
                    <a:p>
                      <a:pPr algn="ctr" fontAlgn="b"/>
                      <a:r>
                        <a:rPr lang="es-CO" sz="800" b="1" u="none" strike="noStrike" dirty="0">
                          <a:solidFill>
                            <a:schemeClr val="accent1">
                              <a:lumMod val="50000"/>
                            </a:schemeClr>
                          </a:solidFill>
                          <a:effectLst/>
                          <a:latin typeface="Arial" panose="020B0604020202020204" pitchFamily="34" charset="0"/>
                          <a:cs typeface="Arial" panose="020B0604020202020204" pitchFamily="34" charset="0"/>
                        </a:rPr>
                        <a:t>8025</a:t>
                      </a:r>
                      <a:endParaRPr lang="es-CO" sz="800" b="1" i="0" u="none" strike="noStrike" dirty="0">
                        <a:solidFill>
                          <a:schemeClr val="accent1">
                            <a:lumMod val="50000"/>
                          </a:schemeClr>
                        </a:solidFill>
                        <a:effectLst/>
                        <a:latin typeface="Arial" panose="020B0604020202020204" pitchFamily="34" charset="0"/>
                        <a:cs typeface="Arial" panose="020B0604020202020204" pitchFamily="34" charset="0"/>
                      </a:endParaRPr>
                    </a:p>
                  </a:txBody>
                  <a:tcPr marL="7576" marR="7576" marT="7576" marB="0" anchor="ctr">
                    <a:lnB w="12700" cap="flat" cmpd="sng" algn="ctr">
                      <a:solidFill>
                        <a:srgbClr val="F5C157"/>
                      </a:solidFill>
                      <a:prstDash val="solid"/>
                      <a:round/>
                      <a:headEnd type="none" w="med" len="med"/>
                      <a:tailEnd type="none" w="med" len="med"/>
                    </a:lnB>
                  </a:tcPr>
                </a:tc>
                <a:tc>
                  <a:txBody>
                    <a:bodyPr/>
                    <a:lstStyle/>
                    <a:p>
                      <a:pPr algn="l" fontAlgn="b"/>
                      <a:r>
                        <a:rPr lang="es-CO" sz="800" b="0" u="none" strike="noStrike" dirty="0">
                          <a:solidFill>
                            <a:schemeClr val="accent1">
                              <a:lumMod val="50000"/>
                            </a:schemeClr>
                          </a:solidFill>
                          <a:effectLst/>
                          <a:latin typeface="Arial" panose="020B0604020202020204" pitchFamily="34" charset="0"/>
                          <a:cs typeface="Arial" panose="020B0604020202020204" pitchFamily="34" charset="0"/>
                        </a:rPr>
                        <a:t>Implementación del aprovechamiento en bienes fiscales y en zonas de cesión de carácter comunitario en Bogotá</a:t>
                      </a:r>
                      <a:endParaRPr lang="es-CO" sz="800" b="0" i="0" u="none" strike="noStrike" dirty="0">
                        <a:solidFill>
                          <a:schemeClr val="accent1">
                            <a:lumMod val="50000"/>
                          </a:schemeClr>
                        </a:solidFill>
                        <a:effectLst/>
                        <a:latin typeface="Arial" panose="020B0604020202020204" pitchFamily="34" charset="0"/>
                        <a:cs typeface="Arial" panose="020B0604020202020204" pitchFamily="34" charset="0"/>
                      </a:endParaRPr>
                    </a:p>
                  </a:txBody>
                  <a:tcPr marL="7576" marR="7576" marT="7576" marB="0" anchor="ctr">
                    <a:lnB w="12700" cap="flat" cmpd="sng" algn="ctr">
                      <a:solidFill>
                        <a:srgbClr val="F5C157"/>
                      </a:solidFill>
                      <a:prstDash val="solid"/>
                      <a:round/>
                      <a:headEnd type="none" w="med" len="med"/>
                      <a:tailEnd type="none" w="med" len="med"/>
                    </a:lnB>
                  </a:tcPr>
                </a:tc>
                <a:extLst>
                  <a:ext uri="{0D108BD9-81ED-4DB2-BD59-A6C34878D82A}">
                    <a16:rowId xmlns:a16="http://schemas.microsoft.com/office/drawing/2014/main" val="2759051096"/>
                  </a:ext>
                </a:extLst>
              </a:tr>
              <a:tr h="0">
                <a:tc>
                  <a:txBody>
                    <a:bodyPr/>
                    <a:lstStyle/>
                    <a:p>
                      <a:pPr algn="ctr" fontAlgn="b"/>
                      <a:r>
                        <a:rPr lang="es-CO" sz="800" b="1" u="none" strike="noStrike" dirty="0">
                          <a:solidFill>
                            <a:schemeClr val="accent1">
                              <a:lumMod val="50000"/>
                            </a:schemeClr>
                          </a:solidFill>
                          <a:effectLst/>
                          <a:latin typeface="Arial" panose="020B0604020202020204" pitchFamily="34" charset="0"/>
                          <a:cs typeface="Arial" panose="020B0604020202020204" pitchFamily="34" charset="0"/>
                        </a:rPr>
                        <a:t>8066</a:t>
                      </a:r>
                      <a:endParaRPr lang="es-CO" sz="800" b="1" i="0" u="none" strike="noStrike" dirty="0">
                        <a:solidFill>
                          <a:schemeClr val="accent1">
                            <a:lumMod val="50000"/>
                          </a:schemeClr>
                        </a:solidFill>
                        <a:effectLst/>
                        <a:latin typeface="Arial" panose="020B0604020202020204" pitchFamily="34" charset="0"/>
                        <a:cs typeface="Arial" panose="020B0604020202020204" pitchFamily="34" charset="0"/>
                      </a:endParaRPr>
                    </a:p>
                  </a:txBody>
                  <a:tcPr marL="7576" marR="7576" marT="7576" marB="0" anchor="ctr">
                    <a:lnT w="12700" cap="flat" cmpd="sng" algn="ctr">
                      <a:solidFill>
                        <a:srgbClr val="F5C157"/>
                      </a:solidFill>
                      <a:prstDash val="solid"/>
                      <a:round/>
                      <a:headEnd type="none" w="med" len="med"/>
                      <a:tailEnd type="none" w="med" len="med"/>
                    </a:lnT>
                    <a:lnB w="12700" cap="flat" cmpd="sng" algn="ctr">
                      <a:solidFill>
                        <a:srgbClr val="F5C157"/>
                      </a:solidFill>
                      <a:prstDash val="solid"/>
                      <a:round/>
                      <a:headEnd type="none" w="med" len="med"/>
                      <a:tailEnd type="none" w="med" len="med"/>
                    </a:lnB>
                  </a:tcPr>
                </a:tc>
                <a:tc>
                  <a:txBody>
                    <a:bodyPr/>
                    <a:lstStyle/>
                    <a:p>
                      <a:pPr algn="l" fontAlgn="b"/>
                      <a:r>
                        <a:rPr lang="es-CO" sz="800" b="0" u="none" strike="noStrike" dirty="0">
                          <a:solidFill>
                            <a:schemeClr val="accent1">
                              <a:lumMod val="50000"/>
                            </a:schemeClr>
                          </a:solidFill>
                          <a:effectLst/>
                          <a:latin typeface="Arial" panose="020B0604020202020204" pitchFamily="34" charset="0"/>
                          <a:cs typeface="Arial" panose="020B0604020202020204" pitchFamily="34" charset="0"/>
                        </a:rPr>
                        <a:t>Fortalecimiento de la gestión institucional del IDPAC en el marco de la ejecución del Plan de Desarrollo de Bogotá</a:t>
                      </a:r>
                      <a:endParaRPr lang="es-CO" sz="800" b="0" i="0" u="none" strike="noStrike" dirty="0">
                        <a:solidFill>
                          <a:schemeClr val="accent1">
                            <a:lumMod val="50000"/>
                          </a:schemeClr>
                        </a:solidFill>
                        <a:effectLst/>
                        <a:latin typeface="Arial" panose="020B0604020202020204" pitchFamily="34" charset="0"/>
                        <a:cs typeface="Arial" panose="020B0604020202020204" pitchFamily="34" charset="0"/>
                      </a:endParaRPr>
                    </a:p>
                  </a:txBody>
                  <a:tcPr marL="7576" marR="7576" marT="7576" marB="0" anchor="ctr">
                    <a:lnT w="12700" cap="flat" cmpd="sng" algn="ctr">
                      <a:solidFill>
                        <a:srgbClr val="F5C157"/>
                      </a:solidFill>
                      <a:prstDash val="solid"/>
                      <a:round/>
                      <a:headEnd type="none" w="med" len="med"/>
                      <a:tailEnd type="none" w="med" len="med"/>
                    </a:lnT>
                    <a:lnB w="12700" cap="flat" cmpd="sng" algn="ctr">
                      <a:solidFill>
                        <a:srgbClr val="F5C157"/>
                      </a:solidFill>
                      <a:prstDash val="solid"/>
                      <a:round/>
                      <a:headEnd type="none" w="med" len="med"/>
                      <a:tailEnd type="none" w="med" len="med"/>
                    </a:lnB>
                  </a:tcPr>
                </a:tc>
                <a:extLst>
                  <a:ext uri="{0D108BD9-81ED-4DB2-BD59-A6C34878D82A}">
                    <a16:rowId xmlns:a16="http://schemas.microsoft.com/office/drawing/2014/main" val="4035614439"/>
                  </a:ext>
                </a:extLst>
              </a:tr>
              <a:tr h="0">
                <a:tc>
                  <a:txBody>
                    <a:bodyPr/>
                    <a:lstStyle/>
                    <a:p>
                      <a:pPr algn="ctr" fontAlgn="b"/>
                      <a:r>
                        <a:rPr lang="es-CO" sz="800" b="1" u="none" strike="noStrike" dirty="0">
                          <a:solidFill>
                            <a:schemeClr val="accent1">
                              <a:lumMod val="50000"/>
                            </a:schemeClr>
                          </a:solidFill>
                          <a:effectLst/>
                          <a:latin typeface="Arial" panose="020B0604020202020204" pitchFamily="34" charset="0"/>
                          <a:cs typeface="Arial" panose="020B0604020202020204" pitchFamily="34" charset="0"/>
                        </a:rPr>
                        <a:t>8080</a:t>
                      </a:r>
                      <a:endParaRPr lang="es-CO" sz="800" b="1" i="0" u="none" strike="noStrike" dirty="0">
                        <a:solidFill>
                          <a:schemeClr val="accent1">
                            <a:lumMod val="50000"/>
                          </a:schemeClr>
                        </a:solidFill>
                        <a:effectLst/>
                        <a:latin typeface="Arial" panose="020B0604020202020204" pitchFamily="34" charset="0"/>
                        <a:cs typeface="Arial" panose="020B0604020202020204" pitchFamily="34" charset="0"/>
                      </a:endParaRPr>
                    </a:p>
                  </a:txBody>
                  <a:tcPr marL="7576" marR="7576" marT="7576" marB="0" anchor="ctr">
                    <a:lnT w="12700" cap="flat" cmpd="sng" algn="ctr">
                      <a:solidFill>
                        <a:srgbClr val="F5C157"/>
                      </a:solidFill>
                      <a:prstDash val="solid"/>
                      <a:round/>
                      <a:headEnd type="none" w="med" len="med"/>
                      <a:tailEnd type="none" w="med" len="med"/>
                    </a:lnT>
                  </a:tcPr>
                </a:tc>
                <a:tc>
                  <a:txBody>
                    <a:bodyPr/>
                    <a:lstStyle/>
                    <a:p>
                      <a:pPr algn="l" fontAlgn="b"/>
                      <a:r>
                        <a:rPr lang="es-CO" sz="800" b="0" u="none" strike="noStrike" dirty="0">
                          <a:solidFill>
                            <a:schemeClr val="accent1">
                              <a:lumMod val="50000"/>
                            </a:schemeClr>
                          </a:solidFill>
                          <a:effectLst/>
                          <a:latin typeface="Arial" panose="020B0604020202020204" pitchFamily="34" charset="0"/>
                          <a:cs typeface="Arial" panose="020B0604020202020204" pitchFamily="34" charset="0"/>
                        </a:rPr>
                        <a:t>Formación en capacidades democráticas en interrelación con la cualificación de la participación incidente; con enfoques de cultura ciudadana, democrática y de paz Bogotá</a:t>
                      </a:r>
                      <a:endParaRPr lang="es-CO" sz="800" b="0" i="0" u="none" strike="noStrike" dirty="0">
                        <a:solidFill>
                          <a:schemeClr val="accent1">
                            <a:lumMod val="50000"/>
                          </a:schemeClr>
                        </a:solidFill>
                        <a:effectLst/>
                        <a:latin typeface="Arial" panose="020B0604020202020204" pitchFamily="34" charset="0"/>
                        <a:cs typeface="Arial" panose="020B0604020202020204" pitchFamily="34" charset="0"/>
                      </a:endParaRPr>
                    </a:p>
                  </a:txBody>
                  <a:tcPr marL="7576" marR="7576" marT="7576" marB="0" anchor="ctr">
                    <a:lnT w="12700" cap="flat" cmpd="sng" algn="ctr">
                      <a:solidFill>
                        <a:srgbClr val="F5C157"/>
                      </a:solidFill>
                      <a:prstDash val="solid"/>
                      <a:round/>
                      <a:headEnd type="none" w="med" len="med"/>
                      <a:tailEnd type="none" w="med" len="med"/>
                    </a:lnT>
                  </a:tcPr>
                </a:tc>
                <a:extLst>
                  <a:ext uri="{0D108BD9-81ED-4DB2-BD59-A6C34878D82A}">
                    <a16:rowId xmlns:a16="http://schemas.microsoft.com/office/drawing/2014/main" val="2050495145"/>
                  </a:ext>
                </a:extLst>
              </a:tr>
              <a:tr h="0">
                <a:tc>
                  <a:txBody>
                    <a:bodyPr/>
                    <a:lstStyle/>
                    <a:p>
                      <a:pPr algn="ctr" fontAlgn="b"/>
                      <a:endParaRPr lang="es-CO" sz="800" b="1" i="0" u="none" strike="noStrike" dirty="0">
                        <a:solidFill>
                          <a:schemeClr val="accent1">
                            <a:lumMod val="50000"/>
                          </a:schemeClr>
                        </a:solidFill>
                        <a:effectLst/>
                        <a:latin typeface="Arial" panose="020B0604020202020204" pitchFamily="34" charset="0"/>
                        <a:cs typeface="Arial" panose="020B0604020202020204" pitchFamily="34" charset="0"/>
                      </a:endParaRPr>
                    </a:p>
                  </a:txBody>
                  <a:tcPr marL="7576" marR="7576" marT="7576" marB="0" anchor="ctr">
                    <a:lnB w="12700" cap="flat" cmpd="sng" algn="ctr">
                      <a:solidFill>
                        <a:srgbClr val="F5C157"/>
                      </a:solidFill>
                      <a:prstDash val="solid"/>
                      <a:round/>
                      <a:headEnd type="none" w="med" len="med"/>
                      <a:tailEnd type="none" w="med" len="med"/>
                    </a:lnB>
                  </a:tcPr>
                </a:tc>
                <a:tc>
                  <a:txBody>
                    <a:bodyPr/>
                    <a:lstStyle/>
                    <a:p>
                      <a:pPr algn="l" fontAlgn="b"/>
                      <a:r>
                        <a:rPr lang="es-CO" sz="800" b="0" u="none" strike="noStrike" dirty="0">
                          <a:solidFill>
                            <a:schemeClr val="accent1">
                              <a:lumMod val="50000"/>
                            </a:schemeClr>
                          </a:solidFill>
                          <a:effectLst/>
                          <a:latin typeface="Arial" panose="020B0604020202020204" pitchFamily="34" charset="0"/>
                          <a:cs typeface="Arial" panose="020B0604020202020204" pitchFamily="34" charset="0"/>
                        </a:rPr>
                        <a:t>Formación en capacidades democráticas en interrelación con la innovación social y la cualificación de la participación incidente; con enfoques de cultura ciudadana, democrática y de paz Bogotá</a:t>
                      </a:r>
                      <a:endParaRPr lang="es-CO" sz="800" b="0" i="0" u="none" strike="noStrike" dirty="0">
                        <a:solidFill>
                          <a:schemeClr val="accent1">
                            <a:lumMod val="50000"/>
                          </a:schemeClr>
                        </a:solidFill>
                        <a:effectLst/>
                        <a:latin typeface="Arial" panose="020B0604020202020204" pitchFamily="34" charset="0"/>
                        <a:cs typeface="Arial" panose="020B0604020202020204" pitchFamily="34" charset="0"/>
                      </a:endParaRPr>
                    </a:p>
                  </a:txBody>
                  <a:tcPr marL="7576" marR="7576" marT="7576" marB="0" anchor="ctr">
                    <a:lnB w="12700" cap="flat" cmpd="sng" algn="ctr">
                      <a:solidFill>
                        <a:srgbClr val="F5C157"/>
                      </a:solidFill>
                      <a:prstDash val="solid"/>
                      <a:round/>
                      <a:headEnd type="none" w="med" len="med"/>
                      <a:tailEnd type="none" w="med" len="med"/>
                    </a:lnB>
                  </a:tcPr>
                </a:tc>
                <a:extLst>
                  <a:ext uri="{0D108BD9-81ED-4DB2-BD59-A6C34878D82A}">
                    <a16:rowId xmlns:a16="http://schemas.microsoft.com/office/drawing/2014/main" val="346792930"/>
                  </a:ext>
                </a:extLst>
              </a:tr>
              <a:tr h="0">
                <a:tc>
                  <a:txBody>
                    <a:bodyPr/>
                    <a:lstStyle/>
                    <a:p>
                      <a:pPr algn="ctr" fontAlgn="b"/>
                      <a:r>
                        <a:rPr lang="es-CO" sz="800" b="1" u="none" strike="noStrike" dirty="0">
                          <a:solidFill>
                            <a:schemeClr val="accent1">
                              <a:lumMod val="50000"/>
                            </a:schemeClr>
                          </a:solidFill>
                          <a:effectLst/>
                          <a:latin typeface="Arial" panose="020B0604020202020204" pitchFamily="34" charset="0"/>
                          <a:cs typeface="Arial" panose="020B0604020202020204" pitchFamily="34" charset="0"/>
                        </a:rPr>
                        <a:t>8131</a:t>
                      </a:r>
                      <a:endParaRPr lang="es-CO" sz="800" b="1" i="0" u="none" strike="noStrike" dirty="0">
                        <a:solidFill>
                          <a:schemeClr val="accent1">
                            <a:lumMod val="50000"/>
                          </a:schemeClr>
                        </a:solidFill>
                        <a:effectLst/>
                        <a:latin typeface="Arial" panose="020B0604020202020204" pitchFamily="34" charset="0"/>
                        <a:cs typeface="Arial" panose="020B0604020202020204" pitchFamily="34" charset="0"/>
                      </a:endParaRPr>
                    </a:p>
                  </a:txBody>
                  <a:tcPr marL="7576" marR="7576" marT="7576" marB="0" anchor="ctr">
                    <a:lnT w="12700" cap="flat" cmpd="sng" algn="ctr">
                      <a:solidFill>
                        <a:srgbClr val="F5C157"/>
                      </a:solidFill>
                      <a:prstDash val="solid"/>
                      <a:round/>
                      <a:headEnd type="none" w="med" len="med"/>
                      <a:tailEnd type="none" w="med" len="med"/>
                    </a:lnT>
                    <a:lnB w="12700" cap="flat" cmpd="sng" algn="ctr">
                      <a:solidFill>
                        <a:srgbClr val="F5C157"/>
                      </a:solidFill>
                      <a:prstDash val="solid"/>
                      <a:round/>
                      <a:headEnd type="none" w="med" len="med"/>
                      <a:tailEnd type="none" w="med" len="med"/>
                    </a:lnB>
                  </a:tcPr>
                </a:tc>
                <a:tc>
                  <a:txBody>
                    <a:bodyPr/>
                    <a:lstStyle/>
                    <a:p>
                      <a:pPr algn="l" fontAlgn="b"/>
                      <a:r>
                        <a:rPr lang="es-CO" sz="800" b="0" u="none" strike="noStrike" dirty="0">
                          <a:solidFill>
                            <a:schemeClr val="accent1">
                              <a:lumMod val="50000"/>
                            </a:schemeClr>
                          </a:solidFill>
                          <a:effectLst/>
                          <a:latin typeface="Arial" panose="020B0604020202020204" pitchFamily="34" charset="0"/>
                          <a:cs typeface="Arial" panose="020B0604020202020204" pitchFamily="34" charset="0"/>
                        </a:rPr>
                        <a:t>Implementación de mecanismos de participación que potencian el desarrollo territorial Bogotá</a:t>
                      </a:r>
                      <a:endParaRPr lang="es-CO" sz="800" b="0" i="0" u="none" strike="noStrike" dirty="0">
                        <a:solidFill>
                          <a:schemeClr val="accent1">
                            <a:lumMod val="50000"/>
                          </a:schemeClr>
                        </a:solidFill>
                        <a:effectLst/>
                        <a:latin typeface="Arial" panose="020B0604020202020204" pitchFamily="34" charset="0"/>
                        <a:cs typeface="Arial" panose="020B0604020202020204" pitchFamily="34" charset="0"/>
                      </a:endParaRPr>
                    </a:p>
                  </a:txBody>
                  <a:tcPr marL="7576" marR="7576" marT="7576" marB="0" anchor="ctr">
                    <a:lnT w="12700" cap="flat" cmpd="sng" algn="ctr">
                      <a:solidFill>
                        <a:srgbClr val="F5C157"/>
                      </a:solidFill>
                      <a:prstDash val="solid"/>
                      <a:round/>
                      <a:headEnd type="none" w="med" len="med"/>
                      <a:tailEnd type="none" w="med" len="med"/>
                    </a:lnT>
                    <a:lnB w="12700" cap="flat" cmpd="sng" algn="ctr">
                      <a:solidFill>
                        <a:srgbClr val="F5C157"/>
                      </a:solidFill>
                      <a:prstDash val="solid"/>
                      <a:round/>
                      <a:headEnd type="none" w="med" len="med"/>
                      <a:tailEnd type="none" w="med" len="med"/>
                    </a:lnB>
                  </a:tcPr>
                </a:tc>
                <a:extLst>
                  <a:ext uri="{0D108BD9-81ED-4DB2-BD59-A6C34878D82A}">
                    <a16:rowId xmlns:a16="http://schemas.microsoft.com/office/drawing/2014/main" val="2897755349"/>
                  </a:ext>
                </a:extLst>
              </a:tr>
              <a:tr h="0">
                <a:tc>
                  <a:txBody>
                    <a:bodyPr/>
                    <a:lstStyle/>
                    <a:p>
                      <a:pPr algn="ctr" fontAlgn="b"/>
                      <a:r>
                        <a:rPr lang="es-CO" sz="800" b="1" u="none" strike="noStrike" dirty="0">
                          <a:solidFill>
                            <a:schemeClr val="accent1">
                              <a:lumMod val="50000"/>
                            </a:schemeClr>
                          </a:solidFill>
                          <a:effectLst/>
                          <a:latin typeface="Arial" panose="020B0604020202020204" pitchFamily="34" charset="0"/>
                          <a:cs typeface="Arial" panose="020B0604020202020204" pitchFamily="34" charset="0"/>
                        </a:rPr>
                        <a:t>8146</a:t>
                      </a:r>
                      <a:endParaRPr lang="es-CO" sz="800" b="1" i="0" u="none" strike="noStrike" dirty="0">
                        <a:solidFill>
                          <a:schemeClr val="accent1">
                            <a:lumMod val="50000"/>
                          </a:schemeClr>
                        </a:solidFill>
                        <a:effectLst/>
                        <a:latin typeface="Arial" panose="020B0604020202020204" pitchFamily="34" charset="0"/>
                        <a:cs typeface="Arial" panose="020B0604020202020204" pitchFamily="34" charset="0"/>
                      </a:endParaRPr>
                    </a:p>
                  </a:txBody>
                  <a:tcPr marL="7576" marR="7576" marT="7576" marB="0" anchor="ctr">
                    <a:lnT w="12700" cap="flat" cmpd="sng" algn="ctr">
                      <a:solidFill>
                        <a:srgbClr val="F5C157"/>
                      </a:solidFill>
                      <a:prstDash val="solid"/>
                      <a:round/>
                      <a:headEnd type="none" w="med" len="med"/>
                      <a:tailEnd type="none" w="med" len="med"/>
                    </a:lnT>
                    <a:lnB w="12700" cap="flat" cmpd="sng" algn="ctr">
                      <a:solidFill>
                        <a:srgbClr val="F5C157"/>
                      </a:solidFill>
                      <a:prstDash val="solid"/>
                      <a:round/>
                      <a:headEnd type="none" w="med" len="med"/>
                      <a:tailEnd type="none" w="med" len="med"/>
                    </a:lnB>
                  </a:tcPr>
                </a:tc>
                <a:tc>
                  <a:txBody>
                    <a:bodyPr/>
                    <a:lstStyle/>
                    <a:p>
                      <a:pPr algn="l" fontAlgn="b"/>
                      <a:r>
                        <a:rPr lang="es-CO" sz="800" b="0" u="none" strike="noStrike" dirty="0">
                          <a:solidFill>
                            <a:schemeClr val="accent1">
                              <a:lumMod val="50000"/>
                            </a:schemeClr>
                          </a:solidFill>
                          <a:effectLst/>
                          <a:latin typeface="Arial" panose="020B0604020202020204" pitchFamily="34" charset="0"/>
                          <a:cs typeface="Arial" panose="020B0604020202020204" pitchFamily="34" charset="0"/>
                        </a:rPr>
                        <a:t>Construcción de Ciudadanía Activa Crece la participación en el territorio con promoción, información e innovación Bogotá D.C.</a:t>
                      </a:r>
                      <a:endParaRPr lang="es-CO" sz="800" b="0" i="0" u="none" strike="noStrike" dirty="0">
                        <a:solidFill>
                          <a:schemeClr val="accent1">
                            <a:lumMod val="50000"/>
                          </a:schemeClr>
                        </a:solidFill>
                        <a:effectLst/>
                        <a:latin typeface="Arial" panose="020B0604020202020204" pitchFamily="34" charset="0"/>
                        <a:cs typeface="Arial" panose="020B0604020202020204" pitchFamily="34" charset="0"/>
                      </a:endParaRPr>
                    </a:p>
                  </a:txBody>
                  <a:tcPr marL="7576" marR="7576" marT="7576" marB="0" anchor="ctr">
                    <a:lnT w="12700" cap="flat" cmpd="sng" algn="ctr">
                      <a:solidFill>
                        <a:srgbClr val="F5C157"/>
                      </a:solidFill>
                      <a:prstDash val="solid"/>
                      <a:round/>
                      <a:headEnd type="none" w="med" len="med"/>
                      <a:tailEnd type="none" w="med" len="med"/>
                    </a:lnT>
                    <a:lnB w="12700" cap="flat" cmpd="sng" algn="ctr">
                      <a:solidFill>
                        <a:srgbClr val="F5C157"/>
                      </a:solidFill>
                      <a:prstDash val="solid"/>
                      <a:round/>
                      <a:headEnd type="none" w="med" len="med"/>
                      <a:tailEnd type="none" w="med" len="med"/>
                    </a:lnB>
                  </a:tcPr>
                </a:tc>
                <a:extLst>
                  <a:ext uri="{0D108BD9-81ED-4DB2-BD59-A6C34878D82A}">
                    <a16:rowId xmlns:a16="http://schemas.microsoft.com/office/drawing/2014/main" val="2937074102"/>
                  </a:ext>
                </a:extLst>
              </a:tr>
              <a:tr h="0">
                <a:tc>
                  <a:txBody>
                    <a:bodyPr/>
                    <a:lstStyle/>
                    <a:p>
                      <a:pPr algn="ctr" fontAlgn="b"/>
                      <a:r>
                        <a:rPr lang="es-CO" sz="800" b="1" u="none" strike="noStrike" dirty="0">
                          <a:solidFill>
                            <a:schemeClr val="accent1">
                              <a:lumMod val="50000"/>
                            </a:schemeClr>
                          </a:solidFill>
                          <a:effectLst/>
                          <a:latin typeface="Arial" panose="020B0604020202020204" pitchFamily="34" charset="0"/>
                          <a:cs typeface="Arial" panose="020B0604020202020204" pitchFamily="34" charset="0"/>
                        </a:rPr>
                        <a:t>8238</a:t>
                      </a:r>
                      <a:endParaRPr lang="es-CO" sz="800" b="1" i="0" u="none" strike="noStrike" dirty="0">
                        <a:solidFill>
                          <a:schemeClr val="accent1">
                            <a:lumMod val="50000"/>
                          </a:schemeClr>
                        </a:solidFill>
                        <a:effectLst/>
                        <a:latin typeface="Arial" panose="020B0604020202020204" pitchFamily="34" charset="0"/>
                        <a:cs typeface="Arial" panose="020B0604020202020204" pitchFamily="34" charset="0"/>
                      </a:endParaRPr>
                    </a:p>
                  </a:txBody>
                  <a:tcPr marL="7576" marR="7576" marT="7576" marB="0" anchor="ctr">
                    <a:lnT w="12700" cap="flat" cmpd="sng" algn="ctr">
                      <a:solidFill>
                        <a:srgbClr val="F5C157"/>
                      </a:solidFill>
                      <a:prstDash val="solid"/>
                      <a:round/>
                      <a:headEnd type="none" w="med" len="med"/>
                      <a:tailEnd type="none" w="med" len="med"/>
                    </a:lnT>
                    <a:lnB w="12700" cap="flat" cmpd="sng" algn="ctr">
                      <a:solidFill>
                        <a:srgbClr val="F5C157"/>
                      </a:solidFill>
                      <a:prstDash val="solid"/>
                      <a:round/>
                      <a:headEnd type="none" w="med" len="med"/>
                      <a:tailEnd type="none" w="med" len="med"/>
                    </a:lnB>
                  </a:tcPr>
                </a:tc>
                <a:tc>
                  <a:txBody>
                    <a:bodyPr/>
                    <a:lstStyle/>
                    <a:p>
                      <a:pPr algn="l" fontAlgn="b"/>
                      <a:r>
                        <a:rPr lang="es-CO" sz="800" b="0" u="none" strike="noStrike" dirty="0">
                          <a:solidFill>
                            <a:schemeClr val="accent1">
                              <a:lumMod val="50000"/>
                            </a:schemeClr>
                          </a:solidFill>
                          <a:effectLst/>
                          <a:latin typeface="Arial" panose="020B0604020202020204" pitchFamily="34" charset="0"/>
                          <a:cs typeface="Arial" panose="020B0604020202020204" pitchFamily="34" charset="0"/>
                        </a:rPr>
                        <a:t>Implementación de acciones de innovación social que promuevan la participación incidente y la solución de problemas públicos Bogotá D.C.</a:t>
                      </a:r>
                      <a:endParaRPr lang="es-CO" sz="800" b="0" i="0" u="none" strike="noStrike" dirty="0">
                        <a:solidFill>
                          <a:schemeClr val="accent1">
                            <a:lumMod val="50000"/>
                          </a:schemeClr>
                        </a:solidFill>
                        <a:effectLst/>
                        <a:latin typeface="Arial" panose="020B0604020202020204" pitchFamily="34" charset="0"/>
                        <a:cs typeface="Arial" panose="020B0604020202020204" pitchFamily="34" charset="0"/>
                      </a:endParaRPr>
                    </a:p>
                  </a:txBody>
                  <a:tcPr marL="7576" marR="7576" marT="7576" marB="0" anchor="ctr">
                    <a:lnT w="12700" cap="flat" cmpd="sng" algn="ctr">
                      <a:solidFill>
                        <a:srgbClr val="F5C157"/>
                      </a:solidFill>
                      <a:prstDash val="solid"/>
                      <a:round/>
                      <a:headEnd type="none" w="med" len="med"/>
                      <a:tailEnd type="none" w="med" len="med"/>
                    </a:lnT>
                    <a:lnB w="12700" cap="flat" cmpd="sng" algn="ctr">
                      <a:solidFill>
                        <a:srgbClr val="F5C157"/>
                      </a:solidFill>
                      <a:prstDash val="solid"/>
                      <a:round/>
                      <a:headEnd type="none" w="med" len="med"/>
                      <a:tailEnd type="none" w="med" len="med"/>
                    </a:lnB>
                  </a:tcPr>
                </a:tc>
                <a:extLst>
                  <a:ext uri="{0D108BD9-81ED-4DB2-BD59-A6C34878D82A}">
                    <a16:rowId xmlns:a16="http://schemas.microsoft.com/office/drawing/2014/main" val="3823280411"/>
                  </a:ext>
                </a:extLst>
              </a:tr>
            </a:tbl>
          </a:graphicData>
        </a:graphic>
      </p:graphicFrame>
    </p:spTree>
    <p:extLst>
      <p:ext uri="{BB962C8B-B14F-4D97-AF65-F5344CB8AC3E}">
        <p14:creationId xmlns:p14="http://schemas.microsoft.com/office/powerpoint/2010/main" val="572255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F9BB92D4-599E-252C-ACDF-E9D2FE4AEB36}"/>
              </a:ext>
            </a:extLst>
          </p:cNvPr>
          <p:cNvSpPr>
            <a:spLocks noGrp="1"/>
          </p:cNvSpPr>
          <p:nvPr>
            <p:ph type="title"/>
          </p:nvPr>
        </p:nvSpPr>
        <p:spPr>
          <a:xfrm>
            <a:off x="1135969" y="496113"/>
            <a:ext cx="4993595" cy="942195"/>
          </a:xfrm>
        </p:spPr>
        <p:txBody>
          <a:bodyPr/>
          <a:lstStyle/>
          <a:p>
            <a:r>
              <a:rPr lang="es-ES" dirty="0"/>
              <a:t>2. Presupuesto 2026 </a:t>
            </a:r>
            <a:br>
              <a:rPr lang="es-ES" dirty="0"/>
            </a:br>
            <a:r>
              <a:rPr lang="es-ES" dirty="0"/>
              <a:t>IDPAC</a:t>
            </a:r>
            <a:endParaRPr lang="es-CO" dirty="0"/>
          </a:p>
        </p:txBody>
      </p:sp>
      <p:graphicFrame>
        <p:nvGraphicFramePr>
          <p:cNvPr id="12" name="Objeto 11">
            <a:extLst>
              <a:ext uri="{FF2B5EF4-FFF2-40B4-BE49-F238E27FC236}">
                <a16:creationId xmlns:a16="http://schemas.microsoft.com/office/drawing/2014/main" id="{39957E68-DF85-DFAB-8D7C-89B7C03F3C86}"/>
              </a:ext>
            </a:extLst>
          </p:cNvPr>
          <p:cNvGraphicFramePr>
            <a:graphicFrameLocks noChangeAspect="1"/>
          </p:cNvGraphicFramePr>
          <p:nvPr>
            <p:extLst>
              <p:ext uri="{D42A27DB-BD31-4B8C-83A1-F6EECF244321}">
                <p14:modId xmlns:p14="http://schemas.microsoft.com/office/powerpoint/2010/main" val="2550244101"/>
              </p:ext>
            </p:extLst>
          </p:nvPr>
        </p:nvGraphicFramePr>
        <p:xfrm>
          <a:off x="6324600" y="388938"/>
          <a:ext cx="5041900" cy="1041400"/>
        </p:xfrm>
        <a:graphic>
          <a:graphicData uri="http://schemas.openxmlformats.org/presentationml/2006/ole">
            <mc:AlternateContent xmlns:mc="http://schemas.openxmlformats.org/markup-compatibility/2006">
              <mc:Choice xmlns:v="urn:schemas-microsoft-com:vml" Requires="v">
                <p:oleObj name="Hoja de cálculo" r:id="rId2" imgW="5041900" imgH="1041400" progId="Excel.Sheet.12">
                  <p:embed/>
                </p:oleObj>
              </mc:Choice>
              <mc:Fallback>
                <p:oleObj name="Hoja de cálculo" r:id="rId2" imgW="5041900" imgH="1041400" progId="Excel.Sheet.12">
                  <p:embed/>
                  <p:pic>
                    <p:nvPicPr>
                      <p:cNvPr id="12" name="Objeto 11">
                        <a:extLst>
                          <a:ext uri="{FF2B5EF4-FFF2-40B4-BE49-F238E27FC236}">
                            <a16:creationId xmlns:a16="http://schemas.microsoft.com/office/drawing/2014/main" id="{39957E68-DF85-DFAB-8D7C-89B7C03F3C86}"/>
                          </a:ext>
                        </a:extLst>
                      </p:cNvPr>
                      <p:cNvPicPr/>
                      <p:nvPr/>
                    </p:nvPicPr>
                    <p:blipFill>
                      <a:blip r:embed="rId3"/>
                      <a:stretch>
                        <a:fillRect/>
                      </a:stretch>
                    </p:blipFill>
                    <p:spPr>
                      <a:xfrm>
                        <a:off x="6324600" y="388938"/>
                        <a:ext cx="5041900" cy="1041400"/>
                      </a:xfrm>
                      <a:prstGeom prst="rect">
                        <a:avLst/>
                      </a:prstGeom>
                    </p:spPr>
                  </p:pic>
                </p:oleObj>
              </mc:Fallback>
            </mc:AlternateContent>
          </a:graphicData>
        </a:graphic>
      </p:graphicFrame>
      <p:graphicFrame>
        <p:nvGraphicFramePr>
          <p:cNvPr id="4" name="Gráfico 3">
            <a:extLst>
              <a:ext uri="{FF2B5EF4-FFF2-40B4-BE49-F238E27FC236}">
                <a16:creationId xmlns:a16="http://schemas.microsoft.com/office/drawing/2014/main" id="{35F9B468-DEC5-5CBC-94A1-6AD5C3D32D4D}"/>
              </a:ext>
            </a:extLst>
          </p:cNvPr>
          <p:cNvGraphicFramePr>
            <a:graphicFrameLocks/>
          </p:cNvGraphicFramePr>
          <p:nvPr>
            <p:extLst>
              <p:ext uri="{D42A27DB-BD31-4B8C-83A1-F6EECF244321}">
                <p14:modId xmlns:p14="http://schemas.microsoft.com/office/powerpoint/2010/main" val="3836156402"/>
              </p:ext>
            </p:extLst>
          </p:nvPr>
        </p:nvGraphicFramePr>
        <p:xfrm>
          <a:off x="561975" y="1669142"/>
          <a:ext cx="10715625" cy="4630057"/>
        </p:xfrm>
        <a:graphic>
          <a:graphicData uri="http://schemas.openxmlformats.org/drawingml/2006/chart">
            <c:chart xmlns:c="http://schemas.openxmlformats.org/drawingml/2006/chart" xmlns:r="http://schemas.openxmlformats.org/officeDocument/2006/relationships" r:id="rId4"/>
          </a:graphicData>
        </a:graphic>
      </p:graphicFrame>
      <p:sp>
        <p:nvSpPr>
          <p:cNvPr id="6" name="CuadroTexto 5">
            <a:extLst>
              <a:ext uri="{FF2B5EF4-FFF2-40B4-BE49-F238E27FC236}">
                <a16:creationId xmlns:a16="http://schemas.microsoft.com/office/drawing/2014/main" id="{D756038B-B827-CB2F-5895-F3FE83998BFE}"/>
              </a:ext>
            </a:extLst>
          </p:cNvPr>
          <p:cNvSpPr txBox="1"/>
          <p:nvPr/>
        </p:nvSpPr>
        <p:spPr>
          <a:xfrm>
            <a:off x="8519886" y="1515253"/>
            <a:ext cx="2536145" cy="307777"/>
          </a:xfrm>
          <a:prstGeom prst="rect">
            <a:avLst/>
          </a:prstGeom>
          <a:noFill/>
        </p:spPr>
        <p:txBody>
          <a:bodyPr wrap="square" rtlCol="0">
            <a:spAutoFit/>
          </a:bodyPr>
          <a:lstStyle/>
          <a:p>
            <a:r>
              <a:rPr lang="es-CO" sz="1400" dirty="0"/>
              <a:t>Cifras en millones de pesos</a:t>
            </a:r>
          </a:p>
        </p:txBody>
      </p:sp>
    </p:spTree>
    <p:extLst>
      <p:ext uri="{BB962C8B-B14F-4D97-AF65-F5344CB8AC3E}">
        <p14:creationId xmlns:p14="http://schemas.microsoft.com/office/powerpoint/2010/main" val="1610265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4">
            <a:extLst>
              <a:ext uri="{FF2B5EF4-FFF2-40B4-BE49-F238E27FC236}">
                <a16:creationId xmlns:a16="http://schemas.microsoft.com/office/drawing/2014/main" id="{0E853FC0-31D6-E2C7-94BA-E77BEA764D0F}"/>
              </a:ext>
            </a:extLst>
          </p:cNvPr>
          <p:cNvSpPr>
            <a:spLocks noGrp="1"/>
          </p:cNvSpPr>
          <p:nvPr>
            <p:ph type="title"/>
          </p:nvPr>
        </p:nvSpPr>
        <p:spPr>
          <a:xfrm>
            <a:off x="914399" y="347490"/>
            <a:ext cx="8315326" cy="639809"/>
          </a:xfrm>
        </p:spPr>
        <p:txBody>
          <a:bodyPr/>
          <a:lstStyle/>
          <a:p>
            <a:r>
              <a:rPr lang="es-ES" dirty="0"/>
              <a:t>3. Principales logros de inversión en 2025</a:t>
            </a:r>
            <a:br>
              <a:rPr lang="es-ES" dirty="0"/>
            </a:br>
            <a:r>
              <a:rPr lang="es-ES" dirty="0"/>
              <a:t>IDPAC</a:t>
            </a:r>
            <a:endParaRPr lang="es-CO" dirty="0"/>
          </a:p>
        </p:txBody>
      </p:sp>
      <p:sp>
        <p:nvSpPr>
          <p:cNvPr id="8" name="CuadroTexto 7">
            <a:extLst>
              <a:ext uri="{FF2B5EF4-FFF2-40B4-BE49-F238E27FC236}">
                <a16:creationId xmlns:a16="http://schemas.microsoft.com/office/drawing/2014/main" id="{43867B19-A7BD-27CE-85E8-3357B0F1485F}"/>
              </a:ext>
            </a:extLst>
          </p:cNvPr>
          <p:cNvSpPr txBox="1"/>
          <p:nvPr/>
        </p:nvSpPr>
        <p:spPr>
          <a:xfrm>
            <a:off x="9672388" y="710300"/>
            <a:ext cx="2114547" cy="276999"/>
          </a:xfrm>
          <a:prstGeom prst="rect">
            <a:avLst/>
          </a:prstGeom>
          <a:noFill/>
        </p:spPr>
        <p:txBody>
          <a:bodyPr wrap="square" rtlCol="0">
            <a:spAutoFit/>
          </a:bodyPr>
          <a:lstStyle/>
          <a:p>
            <a:pPr algn="r"/>
            <a:r>
              <a:rPr lang="es-ES" sz="1200" dirty="0"/>
              <a:t>Cifras en millones de pesos</a:t>
            </a:r>
            <a:endParaRPr lang="es-CO" sz="1200" dirty="0"/>
          </a:p>
        </p:txBody>
      </p:sp>
      <p:graphicFrame>
        <p:nvGraphicFramePr>
          <p:cNvPr id="3" name="Tabla 2">
            <a:extLst>
              <a:ext uri="{FF2B5EF4-FFF2-40B4-BE49-F238E27FC236}">
                <a16:creationId xmlns:a16="http://schemas.microsoft.com/office/drawing/2014/main" id="{E2E3B28F-4A98-5EC2-5635-927A3C576C99}"/>
              </a:ext>
            </a:extLst>
          </p:cNvPr>
          <p:cNvGraphicFramePr>
            <a:graphicFrameLocks noGrp="1"/>
          </p:cNvGraphicFramePr>
          <p:nvPr>
            <p:extLst>
              <p:ext uri="{D42A27DB-BD31-4B8C-83A1-F6EECF244321}">
                <p14:modId xmlns:p14="http://schemas.microsoft.com/office/powerpoint/2010/main" val="4085987250"/>
              </p:ext>
            </p:extLst>
          </p:nvPr>
        </p:nvGraphicFramePr>
        <p:xfrm>
          <a:off x="547435" y="1772693"/>
          <a:ext cx="11239500" cy="4233822"/>
        </p:xfrm>
        <a:graphic>
          <a:graphicData uri="http://schemas.openxmlformats.org/drawingml/2006/table">
            <a:tbl>
              <a:tblPr firstRow="1" bandRow="1">
                <a:tableStyleId>{2D5ABB26-0587-4C30-8999-92F81FD0307C}</a:tableStyleId>
              </a:tblPr>
              <a:tblGrid>
                <a:gridCol w="9167062">
                  <a:extLst>
                    <a:ext uri="{9D8B030D-6E8A-4147-A177-3AD203B41FA5}">
                      <a16:colId xmlns:a16="http://schemas.microsoft.com/office/drawing/2014/main" val="3975329892"/>
                    </a:ext>
                  </a:extLst>
                </a:gridCol>
                <a:gridCol w="2072438">
                  <a:extLst>
                    <a:ext uri="{9D8B030D-6E8A-4147-A177-3AD203B41FA5}">
                      <a16:colId xmlns:a16="http://schemas.microsoft.com/office/drawing/2014/main" val="2751722463"/>
                    </a:ext>
                  </a:extLst>
                </a:gridCol>
              </a:tblGrid>
              <a:tr h="3347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a:t>Entidad_ Instituto de la Participación y Acción Comunal IDPAC</a:t>
                      </a:r>
                      <a:endParaRPr lang="es-CO"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es-CO" sz="1200" dirty="0"/>
                    </a:p>
                  </a:txBody>
                  <a:tcPr marL="0" marR="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184349156"/>
                  </a:ext>
                </a:extLst>
              </a:tr>
              <a:tr h="339349">
                <a:tc>
                  <a:txBody>
                    <a:bodyPr/>
                    <a:lstStyle/>
                    <a:p>
                      <a:pPr marL="285750" indent="-285750" algn="l">
                        <a:buFont typeface="Arial" panose="020B0604020202020204" pitchFamily="34" charset="0"/>
                        <a:buChar char="•"/>
                      </a:pPr>
                      <a:r>
                        <a:rPr lang="es-CO" dirty="0"/>
                        <a:t>Descripción</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s-MX" dirty="0"/>
                        <a:t>$ (Valor Inversión)</a:t>
                      </a:r>
                      <a:endParaRPr lang="es-CO"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632792283"/>
                  </a:ext>
                </a:extLst>
              </a:tr>
              <a:tr h="836751">
                <a:tc>
                  <a:txBody>
                    <a:bodyPr/>
                    <a:lstStyle/>
                    <a:p>
                      <a:pPr algn="l"/>
                      <a:r>
                        <a:rPr lang="es-CO" dirty="0"/>
                        <a:t>Reformulación e incremento de rutas para fortalecer e incentivar organizaciones sociales, juntas de acción, instancias de participación y ciudadanía activa en los territorios.</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a:r>
                        <a:rPr lang="es-CO" dirty="0"/>
                        <a:t>$ 10.542</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640293690"/>
                  </a:ext>
                </a:extLst>
              </a:tr>
              <a:tr h="836751">
                <a:tc>
                  <a:txBody>
                    <a:bodyPr/>
                    <a:lstStyle/>
                    <a:p>
                      <a:pPr algn="l"/>
                      <a:r>
                        <a:rPr lang="es-CO" dirty="0"/>
                        <a:t>Construcción de ciudadanía activa a través del incremento y fortalecimiento de obras con saldo pedagógico, entrega de incentivos que generan tejido social y acuerdos de confianza en territorios.</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a:r>
                        <a:rPr lang="es-CO" dirty="0"/>
                        <a:t>$ 7.047</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631737382"/>
                  </a:ext>
                </a:extLst>
              </a:tr>
              <a:tr h="836751">
                <a:tc>
                  <a:txBody>
                    <a:bodyPr/>
                    <a:lstStyle/>
                    <a:p>
                      <a:pPr algn="l"/>
                      <a:r>
                        <a:rPr lang="es-CO" dirty="0"/>
                        <a:t>Presencia y articulación de la participación en el territorio, a través de convenios interadministrativos que fortalecen, forman y promueven la participación de organizaciones sociales, juntas de acción y ciudadanía.</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a:r>
                        <a:rPr lang="es-CO" dirty="0"/>
                        <a:t>$ 4.777</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6572403"/>
                  </a:ext>
                </a:extLst>
              </a:tr>
              <a:tr h="836751">
                <a:tc>
                  <a:txBody>
                    <a:bodyPr/>
                    <a:lstStyle/>
                    <a:p>
                      <a:pPr algn="l"/>
                      <a:r>
                        <a:rPr lang="es-CO" dirty="0"/>
                        <a:t>Incremento en la capacidad profesional y académica para la formación y acompañamiento de saberes y capacidades de liderazgo a través de la Escuela en los territorios.</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a:r>
                        <a:rPr lang="es-CO" dirty="0"/>
                        <a:t>$ 4.510</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847829834"/>
                  </a:ext>
                </a:extLst>
              </a:tr>
            </a:tbl>
          </a:graphicData>
        </a:graphic>
      </p:graphicFrame>
    </p:spTree>
    <p:extLst>
      <p:ext uri="{BB962C8B-B14F-4D97-AF65-F5344CB8AC3E}">
        <p14:creationId xmlns:p14="http://schemas.microsoft.com/office/powerpoint/2010/main" val="3550877275"/>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535893-9AB5-9235-A980-6F2665038F6B}"/>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50ADEAFC-9C7D-7323-E63A-5FFD6A1D45EB}"/>
              </a:ext>
            </a:extLst>
          </p:cNvPr>
          <p:cNvSpPr txBox="1"/>
          <p:nvPr/>
        </p:nvSpPr>
        <p:spPr>
          <a:xfrm>
            <a:off x="9696451" y="1123406"/>
            <a:ext cx="2114547" cy="276999"/>
          </a:xfrm>
          <a:prstGeom prst="rect">
            <a:avLst/>
          </a:prstGeom>
          <a:noFill/>
        </p:spPr>
        <p:txBody>
          <a:bodyPr wrap="square" rtlCol="0">
            <a:spAutoFit/>
          </a:bodyPr>
          <a:lstStyle/>
          <a:p>
            <a:pPr algn="r"/>
            <a:r>
              <a:rPr lang="es-ES" sz="1200" dirty="0"/>
              <a:t>Cifras en millones de pesos</a:t>
            </a:r>
            <a:endParaRPr lang="es-CO" sz="1200" dirty="0"/>
          </a:p>
        </p:txBody>
      </p:sp>
      <p:sp>
        <p:nvSpPr>
          <p:cNvPr id="5" name="Título 4">
            <a:extLst>
              <a:ext uri="{FF2B5EF4-FFF2-40B4-BE49-F238E27FC236}">
                <a16:creationId xmlns:a16="http://schemas.microsoft.com/office/drawing/2014/main" id="{F79DD7C2-F078-7ECD-E18A-7E5CA2262CA5}"/>
              </a:ext>
            </a:extLst>
          </p:cNvPr>
          <p:cNvSpPr>
            <a:spLocks noGrp="1"/>
          </p:cNvSpPr>
          <p:nvPr>
            <p:ph type="title"/>
          </p:nvPr>
        </p:nvSpPr>
        <p:spPr>
          <a:xfrm>
            <a:off x="914398" y="347490"/>
            <a:ext cx="10982327" cy="639809"/>
          </a:xfrm>
        </p:spPr>
        <p:txBody>
          <a:bodyPr/>
          <a:lstStyle/>
          <a:p>
            <a:r>
              <a:rPr lang="es-ES" dirty="0"/>
              <a:t>4. Principales apuestas de inversión a financiar en el 2026</a:t>
            </a:r>
            <a:br>
              <a:rPr lang="es-ES" dirty="0"/>
            </a:br>
            <a:r>
              <a:rPr lang="es-ES" dirty="0"/>
              <a:t>IDPAC</a:t>
            </a:r>
            <a:endParaRPr lang="es-CO" dirty="0"/>
          </a:p>
        </p:txBody>
      </p:sp>
      <p:graphicFrame>
        <p:nvGraphicFramePr>
          <p:cNvPr id="3" name="Tabla 2">
            <a:extLst>
              <a:ext uri="{FF2B5EF4-FFF2-40B4-BE49-F238E27FC236}">
                <a16:creationId xmlns:a16="http://schemas.microsoft.com/office/drawing/2014/main" id="{8642953F-A235-5A8F-E437-D092C026FAE3}"/>
              </a:ext>
            </a:extLst>
          </p:cNvPr>
          <p:cNvGraphicFramePr>
            <a:graphicFrameLocks noGrp="1"/>
          </p:cNvGraphicFramePr>
          <p:nvPr>
            <p:extLst>
              <p:ext uri="{D42A27DB-BD31-4B8C-83A1-F6EECF244321}">
                <p14:modId xmlns:p14="http://schemas.microsoft.com/office/powerpoint/2010/main" val="363727478"/>
              </p:ext>
            </p:extLst>
          </p:nvPr>
        </p:nvGraphicFramePr>
        <p:xfrm>
          <a:off x="476250" y="1397948"/>
          <a:ext cx="11239499" cy="4759960"/>
        </p:xfrm>
        <a:graphic>
          <a:graphicData uri="http://schemas.openxmlformats.org/drawingml/2006/table">
            <a:tbl>
              <a:tblPr firstRow="1" bandRow="1">
                <a:tableStyleId>{2D5ABB26-0587-4C30-8999-92F81FD0307C}</a:tableStyleId>
              </a:tblPr>
              <a:tblGrid>
                <a:gridCol w="9167061">
                  <a:extLst>
                    <a:ext uri="{9D8B030D-6E8A-4147-A177-3AD203B41FA5}">
                      <a16:colId xmlns:a16="http://schemas.microsoft.com/office/drawing/2014/main" val="3975329892"/>
                    </a:ext>
                  </a:extLst>
                </a:gridCol>
                <a:gridCol w="2072438">
                  <a:extLst>
                    <a:ext uri="{9D8B030D-6E8A-4147-A177-3AD203B41FA5}">
                      <a16:colId xmlns:a16="http://schemas.microsoft.com/office/drawing/2014/main" val="2751722463"/>
                    </a:ext>
                  </a:extLst>
                </a:gridCol>
              </a:tblGrid>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a:t>Entidad_ Instituto de la Participación y Acción Comunal IDPAC</a:t>
                      </a:r>
                      <a:endParaRPr lang="es-CO"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es-CO" sz="1200" dirty="0"/>
                    </a:p>
                  </a:txBody>
                  <a:tcPr marL="0" marR="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184349156"/>
                  </a:ext>
                </a:extLst>
              </a:tr>
              <a:tr h="370840">
                <a:tc>
                  <a:txBody>
                    <a:bodyPr/>
                    <a:lstStyle/>
                    <a:p>
                      <a:pPr marL="285750" indent="-285750" algn="l">
                        <a:buFont typeface="Arial" panose="020B0604020202020204" pitchFamily="34" charset="0"/>
                        <a:buChar char="•"/>
                      </a:pPr>
                      <a:r>
                        <a:rPr lang="es-CO" dirty="0"/>
                        <a:t>Descripción</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s-MX" dirty="0"/>
                        <a:t>$ (Valor Inversión)</a:t>
                      </a:r>
                      <a:endParaRPr lang="es-CO"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632792283"/>
                  </a:ext>
                </a:extLst>
              </a:tr>
              <a:tr h="370840">
                <a:tc>
                  <a:txBody>
                    <a:bodyPr/>
                    <a:lstStyle/>
                    <a:p>
                      <a:pPr algn="just"/>
                      <a:r>
                        <a:rPr lang="es-CO" sz="1600" dirty="0"/>
                        <a:t>Robustecer, mejorar y prestar un mayor y más amplio acompañamiento en el fortalecimiento e incentivos de las organizaciones sociales, juntas de acción e instancias de participación que representan la articulación territorial y reconocen liderazgos en las localidades. (P1 PMR)</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a:r>
                        <a:rPr lang="es-CO" sz="1600" dirty="0"/>
                        <a:t>$ 21.502</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525917332"/>
                  </a:ext>
                </a:extLst>
              </a:tr>
              <a:tr h="370840">
                <a:tc>
                  <a:txBody>
                    <a:bodyPr/>
                    <a:lstStyle/>
                    <a:p>
                      <a:pPr algn="just"/>
                      <a:r>
                        <a:rPr lang="es-CO" sz="1600" dirty="0"/>
                        <a:t>Reformulación e incremento de rutas para fortalecer e incentivar organizaciones sociales, juntas de acción, instancias de participación y ciudadanía activa en los territorios, a través de la participación activa en el territorio con presupuestos participativos, obras con saldo pedagógico, acciones de mediación de conflictos y fortalecimiento del tejido social. ( P1 – P5 – P6 PMR)</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a:r>
                        <a:rPr lang="es-CO" sz="1600" dirty="0"/>
                        <a:t>$ 17.925</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431018337"/>
                  </a:ext>
                </a:extLst>
              </a:tr>
              <a:tr h="370840">
                <a:tc>
                  <a:txBody>
                    <a:bodyPr/>
                    <a:lstStyle/>
                    <a:p>
                      <a:pPr algn="just"/>
                      <a:r>
                        <a:rPr lang="es-CO" sz="1600" dirty="0"/>
                        <a:t>Posicionamiento institucional a través del fortalecimiento y la Planeación estratégica de la Entidad como referente de la Participación y la Democracia en el Distrito fortaleciendo la interlocución y activismo de la ciudadanía en sistemas de gestión, comunicación estratégica, tecnológica y con una Entidad físicamente adaptada y asequible a los grupos de valor. (P7 – P8 – P9 PMR)</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a:r>
                        <a:rPr lang="es-CO" sz="1600" dirty="0"/>
                        <a:t>$ 8.409</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640293690"/>
                  </a:ext>
                </a:extLst>
              </a:tr>
              <a:tr h="370840">
                <a:tc>
                  <a:txBody>
                    <a:bodyPr/>
                    <a:lstStyle/>
                    <a:p>
                      <a:pPr algn="l"/>
                      <a:r>
                        <a:rPr lang="es-CO" sz="1600" dirty="0"/>
                        <a:t>Fomentar la participación incidente a través de herramientas de formación, innovación, investigación y estrategias de producción, de análisis y academia en los territorios con mayor presencialidad, generando datos e intercambio de conocimiento y posicionando la Entidad en escala nacional e Internacional.(P2 – P3 – P4 PMR)</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a:r>
                        <a:rPr lang="es-CO" sz="1600" dirty="0"/>
                        <a:t>$ 8.005</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60606091"/>
                  </a:ext>
                </a:extLst>
              </a:tr>
            </a:tbl>
          </a:graphicData>
        </a:graphic>
      </p:graphicFrame>
    </p:spTree>
    <p:extLst>
      <p:ext uri="{BB962C8B-B14F-4D97-AF65-F5344CB8AC3E}">
        <p14:creationId xmlns:p14="http://schemas.microsoft.com/office/powerpoint/2010/main" val="116360491"/>
      </p:ext>
    </p:extLst>
  </p:cSld>
  <p:clrMapOvr>
    <a:masterClrMapping/>
  </p:clrMapOvr>
  <p:extLst>
    <p:ext uri="{6950BFC3-D8DA-4A85-94F7-54DA5524770B}">
      <p188:commentRel xmlns:p188="http://schemas.microsoft.com/office/powerpoint/2018/8/main" r:id="rId2"/>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4">
            <a:extLst>
              <a:ext uri="{FF2B5EF4-FFF2-40B4-BE49-F238E27FC236}">
                <a16:creationId xmlns:a16="http://schemas.microsoft.com/office/drawing/2014/main" id="{0E853FC0-31D6-E2C7-94BA-E77BEA764D0F}"/>
              </a:ext>
            </a:extLst>
          </p:cNvPr>
          <p:cNvSpPr>
            <a:spLocks noGrp="1"/>
          </p:cNvSpPr>
          <p:nvPr>
            <p:ph type="title"/>
          </p:nvPr>
        </p:nvSpPr>
        <p:spPr>
          <a:xfrm>
            <a:off x="962024" y="328440"/>
            <a:ext cx="10963276" cy="823962"/>
          </a:xfrm>
        </p:spPr>
        <p:txBody>
          <a:bodyPr/>
          <a:lstStyle/>
          <a:p>
            <a:r>
              <a:rPr lang="es-ES" dirty="0"/>
              <a:t>5. Obras de infraestructura a financiar con recursos 2026</a:t>
            </a:r>
            <a:br>
              <a:rPr lang="es-ES" dirty="0"/>
            </a:br>
            <a:r>
              <a:rPr lang="es-ES" dirty="0"/>
              <a:t>IDPAC</a:t>
            </a:r>
            <a:endParaRPr lang="es-CO" dirty="0"/>
          </a:p>
        </p:txBody>
      </p:sp>
      <p:sp>
        <p:nvSpPr>
          <p:cNvPr id="3" name="CuadroTexto 2">
            <a:extLst>
              <a:ext uri="{FF2B5EF4-FFF2-40B4-BE49-F238E27FC236}">
                <a16:creationId xmlns:a16="http://schemas.microsoft.com/office/drawing/2014/main" id="{6596DD8E-D2D3-DA61-FD41-27051D6EDB80}"/>
              </a:ext>
            </a:extLst>
          </p:cNvPr>
          <p:cNvSpPr txBox="1"/>
          <p:nvPr/>
        </p:nvSpPr>
        <p:spPr>
          <a:xfrm>
            <a:off x="7684770" y="1356174"/>
            <a:ext cx="3497943" cy="307777"/>
          </a:xfrm>
          <a:prstGeom prst="rect">
            <a:avLst/>
          </a:prstGeom>
          <a:noFill/>
        </p:spPr>
        <p:txBody>
          <a:bodyPr wrap="square" rtlCol="0">
            <a:spAutoFit/>
          </a:bodyPr>
          <a:lstStyle/>
          <a:p>
            <a:pPr algn="r"/>
            <a:r>
              <a:rPr lang="es-CO" sz="1400" dirty="0"/>
              <a:t>Cifras en millones de pesos</a:t>
            </a:r>
          </a:p>
        </p:txBody>
      </p:sp>
      <p:sp>
        <p:nvSpPr>
          <p:cNvPr id="4" name="CuadroTexto 3">
            <a:extLst>
              <a:ext uri="{FF2B5EF4-FFF2-40B4-BE49-F238E27FC236}">
                <a16:creationId xmlns:a16="http://schemas.microsoft.com/office/drawing/2014/main" id="{E9285709-E9DF-47CE-CACE-AB68A948C93C}"/>
              </a:ext>
            </a:extLst>
          </p:cNvPr>
          <p:cNvSpPr txBox="1"/>
          <p:nvPr/>
        </p:nvSpPr>
        <p:spPr>
          <a:xfrm>
            <a:off x="1562100" y="2413337"/>
            <a:ext cx="8394700" cy="2031325"/>
          </a:xfrm>
          <a:prstGeom prst="rect">
            <a:avLst/>
          </a:prstGeom>
          <a:noFill/>
        </p:spPr>
        <p:txBody>
          <a:bodyPr wrap="square" rtlCol="0">
            <a:spAutoFit/>
          </a:bodyPr>
          <a:lstStyle/>
          <a:p>
            <a:pPr algn="just"/>
            <a:r>
              <a:rPr lang="es-CO" dirty="0"/>
              <a:t>En atención a la misionalidad del Instituto de la Participación y Acción Comunal, así como sus metas distritales, proyectos de inversión e indicadores, no se ejecutan ni realizan obras de infraestructura. La única acción generada desde el IDPAC es la establecida como Obras con Saldo Pedagógico que no son catalogadas como obras civiles o de infraestructura por cuánto son incentivos a propuestas o proyectos de mejoramiento que no impliquen intervenciones estructurales sino mejoramientos o embellecimientos.</a:t>
            </a:r>
          </a:p>
        </p:txBody>
      </p:sp>
    </p:spTree>
    <p:extLst>
      <p:ext uri="{BB962C8B-B14F-4D97-AF65-F5344CB8AC3E}">
        <p14:creationId xmlns:p14="http://schemas.microsoft.com/office/powerpoint/2010/main" val="2523807865"/>
      </p:ext>
    </p:extLst>
  </p:cSld>
  <p:clrMapOvr>
    <a:masterClrMapping/>
  </p:clrMapOvr>
  <p:extLst>
    <p:ext uri="{6950BFC3-D8DA-4A85-94F7-54DA5524770B}">
      <p188:commentRel xmlns:p188="http://schemas.microsoft.com/office/powerpoint/2018/8/main" r:id="rId2"/>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BCB619-BF76-0DEA-BE02-93F5D47E798D}"/>
            </a:ext>
          </a:extLst>
        </p:cNvPr>
        <p:cNvGrpSpPr/>
        <p:nvPr/>
      </p:nvGrpSpPr>
      <p:grpSpPr>
        <a:xfrm>
          <a:off x="0" y="0"/>
          <a:ext cx="0" cy="0"/>
          <a:chOff x="0" y="0"/>
          <a:chExt cx="0" cy="0"/>
        </a:xfrm>
      </p:grpSpPr>
      <p:sp>
        <p:nvSpPr>
          <p:cNvPr id="2" name="Título 12">
            <a:extLst>
              <a:ext uri="{FF2B5EF4-FFF2-40B4-BE49-F238E27FC236}">
                <a16:creationId xmlns:a16="http://schemas.microsoft.com/office/drawing/2014/main" id="{C51DDA72-166E-6B69-36B1-0BC7A3A6B7CE}"/>
              </a:ext>
            </a:extLst>
          </p:cNvPr>
          <p:cNvSpPr>
            <a:spLocks noGrp="1"/>
          </p:cNvSpPr>
          <p:nvPr>
            <p:ph type="title"/>
          </p:nvPr>
        </p:nvSpPr>
        <p:spPr>
          <a:xfrm>
            <a:off x="2198463" y="2684042"/>
            <a:ext cx="4928052" cy="1325563"/>
          </a:xfrm>
        </p:spPr>
        <p:txBody>
          <a:bodyPr/>
          <a:lstStyle/>
          <a:p>
            <a:r>
              <a:rPr lang="es-ES" dirty="0"/>
              <a:t>6. Anteproyecto de Presupuesto 2026</a:t>
            </a:r>
            <a:endParaRPr lang="es-CO" dirty="0"/>
          </a:p>
        </p:txBody>
      </p:sp>
      <p:sp>
        <p:nvSpPr>
          <p:cNvPr id="3" name="TextBox 7">
            <a:extLst>
              <a:ext uri="{FF2B5EF4-FFF2-40B4-BE49-F238E27FC236}">
                <a16:creationId xmlns:a16="http://schemas.microsoft.com/office/drawing/2014/main" id="{687397B2-1366-6512-8955-DDC931D1D721}"/>
              </a:ext>
            </a:extLst>
          </p:cNvPr>
          <p:cNvSpPr txBox="1"/>
          <p:nvPr/>
        </p:nvSpPr>
        <p:spPr>
          <a:xfrm>
            <a:off x="4129465" y="3950539"/>
            <a:ext cx="4100136" cy="1815882"/>
          </a:xfrm>
          <a:prstGeom prst="rect">
            <a:avLst/>
          </a:prstGeom>
          <a:noFill/>
        </p:spPr>
        <p:txBody>
          <a:bodyPr wrap="square" rtlCol="0">
            <a:spAutoFit/>
          </a:bodyPr>
          <a:lstStyle/>
          <a:p>
            <a:r>
              <a:rPr lang="es-CO" sz="2800" dirty="0">
                <a:solidFill>
                  <a:schemeClr val="tx1">
                    <a:lumMod val="50000"/>
                    <a:lumOff val="50000"/>
                  </a:schemeClr>
                </a:solidFill>
              </a:rPr>
              <a:t>Instituto Distrital de la Participación y Acción Comunal</a:t>
            </a:r>
          </a:p>
          <a:p>
            <a:r>
              <a:rPr lang="es-CO" sz="2800" b="1" dirty="0">
                <a:solidFill>
                  <a:schemeClr val="tx1">
                    <a:lumMod val="50000"/>
                    <a:lumOff val="50000"/>
                  </a:schemeClr>
                </a:solidFill>
              </a:rPr>
              <a:t>IDPAC</a:t>
            </a:r>
          </a:p>
        </p:txBody>
      </p:sp>
    </p:spTree>
    <p:extLst>
      <p:ext uri="{BB962C8B-B14F-4D97-AF65-F5344CB8AC3E}">
        <p14:creationId xmlns:p14="http://schemas.microsoft.com/office/powerpoint/2010/main" val="33749232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37CA70-F17F-C178-6149-BF69BBF9BE5A}"/>
            </a:ext>
          </a:extLst>
        </p:cNvPr>
        <p:cNvGrpSpPr/>
        <p:nvPr/>
      </p:nvGrpSpPr>
      <p:grpSpPr>
        <a:xfrm>
          <a:off x="0" y="0"/>
          <a:ext cx="0" cy="0"/>
          <a:chOff x="0" y="0"/>
          <a:chExt cx="0" cy="0"/>
        </a:xfrm>
      </p:grpSpPr>
      <p:graphicFrame>
        <p:nvGraphicFramePr>
          <p:cNvPr id="7" name="Tabla 6">
            <a:extLst>
              <a:ext uri="{FF2B5EF4-FFF2-40B4-BE49-F238E27FC236}">
                <a16:creationId xmlns:a16="http://schemas.microsoft.com/office/drawing/2014/main" id="{C8D2C442-2D98-39F8-B85E-2B7085EA5D32}"/>
              </a:ext>
            </a:extLst>
          </p:cNvPr>
          <p:cNvGraphicFramePr>
            <a:graphicFrameLocks noGrp="1"/>
          </p:cNvGraphicFramePr>
          <p:nvPr>
            <p:extLst>
              <p:ext uri="{D42A27DB-BD31-4B8C-83A1-F6EECF244321}">
                <p14:modId xmlns:p14="http://schemas.microsoft.com/office/powerpoint/2010/main" val="1898702222"/>
              </p:ext>
            </p:extLst>
          </p:nvPr>
        </p:nvGraphicFramePr>
        <p:xfrm>
          <a:off x="2004569" y="2438802"/>
          <a:ext cx="8904492" cy="2240001"/>
        </p:xfrm>
        <a:graphic>
          <a:graphicData uri="http://schemas.openxmlformats.org/drawingml/2006/table">
            <a:tbl>
              <a:tblPr firstRow="1" bandRow="1">
                <a:tableStyleId>{9D7B26C5-4107-4FEC-AEDC-1716B250A1EF}</a:tableStyleId>
              </a:tblPr>
              <a:tblGrid>
                <a:gridCol w="1704492">
                  <a:extLst>
                    <a:ext uri="{9D8B030D-6E8A-4147-A177-3AD203B41FA5}">
                      <a16:colId xmlns:a16="http://schemas.microsoft.com/office/drawing/2014/main" val="1642775610"/>
                    </a:ext>
                  </a:extLst>
                </a:gridCol>
                <a:gridCol w="1440000">
                  <a:extLst>
                    <a:ext uri="{9D8B030D-6E8A-4147-A177-3AD203B41FA5}">
                      <a16:colId xmlns:a16="http://schemas.microsoft.com/office/drawing/2014/main" val="2083630239"/>
                    </a:ext>
                  </a:extLst>
                </a:gridCol>
                <a:gridCol w="1440000">
                  <a:extLst>
                    <a:ext uri="{9D8B030D-6E8A-4147-A177-3AD203B41FA5}">
                      <a16:colId xmlns:a16="http://schemas.microsoft.com/office/drawing/2014/main" val="2653152364"/>
                    </a:ext>
                  </a:extLst>
                </a:gridCol>
                <a:gridCol w="1440000">
                  <a:extLst>
                    <a:ext uri="{9D8B030D-6E8A-4147-A177-3AD203B41FA5}">
                      <a16:colId xmlns:a16="http://schemas.microsoft.com/office/drawing/2014/main" val="1058842669"/>
                    </a:ext>
                  </a:extLst>
                </a:gridCol>
                <a:gridCol w="1440000">
                  <a:extLst>
                    <a:ext uri="{9D8B030D-6E8A-4147-A177-3AD203B41FA5}">
                      <a16:colId xmlns:a16="http://schemas.microsoft.com/office/drawing/2014/main" val="255474384"/>
                    </a:ext>
                  </a:extLst>
                </a:gridCol>
                <a:gridCol w="1440000">
                  <a:extLst>
                    <a:ext uri="{9D8B030D-6E8A-4147-A177-3AD203B41FA5}">
                      <a16:colId xmlns:a16="http://schemas.microsoft.com/office/drawing/2014/main" val="3877671273"/>
                    </a:ext>
                  </a:extLst>
                </a:gridCol>
              </a:tblGrid>
              <a:tr h="277228">
                <a:tc rowSpan="2">
                  <a:txBody>
                    <a:bodyPr/>
                    <a:lstStyle/>
                    <a:p>
                      <a:pPr algn="ctr"/>
                      <a:r>
                        <a:rPr lang="es-MX" sz="1400" dirty="0">
                          <a:solidFill>
                            <a:schemeClr val="tx1"/>
                          </a:solidFill>
                        </a:rPr>
                        <a:t>Ítem </a:t>
                      </a:r>
                      <a:endParaRPr lang="es-CO" sz="1400" dirty="0">
                        <a:solidFill>
                          <a:schemeClr val="tx1"/>
                        </a:solidFill>
                        <a:latin typeface="+mn-lt"/>
                      </a:endParaRPr>
                    </a:p>
                  </a:txBody>
                  <a:tcPr marL="36000" marR="36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B w="12700" cap="flat" cmpd="sng" algn="ctr">
                      <a:solidFill>
                        <a:schemeClr val="bg1">
                          <a:lumMod val="50000"/>
                        </a:schemeClr>
                      </a:solidFill>
                      <a:prstDash val="solid"/>
                      <a:round/>
                      <a:headEnd type="none" w="med" len="med"/>
                      <a:tailEnd type="none" w="med" len="med"/>
                    </a:lnB>
                  </a:tcPr>
                </a:tc>
                <a:tc rowSpan="2">
                  <a:txBody>
                    <a:bodyPr/>
                    <a:lstStyle/>
                    <a:p>
                      <a:pPr algn="ctr"/>
                      <a:r>
                        <a:rPr lang="es-CO" sz="1400" b="1" dirty="0">
                          <a:solidFill>
                            <a:schemeClr val="tx1"/>
                          </a:solidFill>
                        </a:rPr>
                        <a:t>Valor programado </a:t>
                      </a:r>
                    </a:p>
                    <a:p>
                      <a:pPr algn="ctr"/>
                      <a:r>
                        <a:rPr lang="es-CO" sz="1400" b="1" dirty="0">
                          <a:solidFill>
                            <a:schemeClr val="tx1"/>
                          </a:solidFill>
                        </a:rPr>
                        <a:t>2026</a:t>
                      </a:r>
                      <a:endParaRPr lang="es-CO" sz="1400" b="1" dirty="0">
                        <a:solidFill>
                          <a:schemeClr val="tx1"/>
                        </a:solidFill>
                        <a:latin typeface="+mn-lt"/>
                      </a:endParaRP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B w="12700" cap="flat" cmpd="sng" algn="ctr">
                      <a:solidFill>
                        <a:schemeClr val="bg1">
                          <a:lumMod val="50000"/>
                        </a:schemeClr>
                      </a:solidFill>
                      <a:prstDash val="solid"/>
                      <a:round/>
                      <a:headEnd type="none" w="med" len="med"/>
                      <a:tailEnd type="none" w="med" len="med"/>
                    </a:lnB>
                  </a:tcPr>
                </a:tc>
                <a:tc gridSpan="2">
                  <a:txBody>
                    <a:bodyPr/>
                    <a:lstStyle/>
                    <a:p>
                      <a:pPr algn="ctr"/>
                      <a:r>
                        <a:rPr lang="es-ES" sz="1400" dirty="0">
                          <a:solidFill>
                            <a:schemeClr val="tx1"/>
                          </a:solidFill>
                        </a:rPr>
                        <a:t>Fuentes de Financiación</a:t>
                      </a:r>
                      <a:endParaRPr lang="es-CO" sz="1400" dirty="0">
                        <a:solidFill>
                          <a:schemeClr val="tx1"/>
                        </a:solidFill>
                      </a:endParaRP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B w="12700" cap="flat" cmpd="sng" algn="ctr">
                      <a:solidFill>
                        <a:schemeClr val="bg1">
                          <a:lumMod val="50000"/>
                        </a:schemeClr>
                      </a:solidFill>
                      <a:prstDash val="solid"/>
                      <a:round/>
                      <a:headEnd type="none" w="med" len="med"/>
                      <a:tailEnd type="none" w="med" len="med"/>
                    </a:lnB>
                  </a:tcPr>
                </a:tc>
                <a:tc hMerge="1">
                  <a:txBody>
                    <a:bodyPr/>
                    <a:lstStyle/>
                    <a:p>
                      <a:endParaRPr lang="es-CO"/>
                    </a:p>
                  </a:txBody>
                  <a:tcPr>
                    <a:lnL w="12700" cap="flat" cmpd="sng" algn="ctr">
                      <a:solidFill>
                        <a:schemeClr val="bg1">
                          <a:lumMod val="50000"/>
                        </a:schemeClr>
                      </a:solidFill>
                      <a:prstDash val="solid"/>
                      <a:round/>
                      <a:headEnd type="none" w="med" len="med"/>
                      <a:tailEnd type="none" w="med" len="med"/>
                    </a:lnL>
                  </a:tcPr>
                </a:tc>
                <a:tc rowSpan="2">
                  <a:txBody>
                    <a:bodyPr/>
                    <a:lstStyle/>
                    <a:p>
                      <a:pPr algn="ctr"/>
                      <a:r>
                        <a:rPr lang="es-CO" sz="1400" b="1" dirty="0">
                          <a:solidFill>
                            <a:schemeClr val="tx1"/>
                          </a:solidFill>
                        </a:rPr>
                        <a:t>Valor 2026 con Vigencia Futura</a:t>
                      </a:r>
                      <a:endParaRPr lang="es-CO" sz="1400" b="1" dirty="0">
                        <a:solidFill>
                          <a:schemeClr val="tx1"/>
                        </a:solidFill>
                        <a:latin typeface="+mn-lt"/>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B w="12700" cap="flat" cmpd="sng" algn="ctr">
                      <a:solidFill>
                        <a:schemeClr val="bg1">
                          <a:lumMod val="50000"/>
                        </a:schemeClr>
                      </a:solidFill>
                      <a:prstDash val="solid"/>
                      <a:round/>
                      <a:headEnd type="none" w="med" len="med"/>
                      <a:tailEnd type="none" w="med" len="med"/>
                    </a:lnB>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b="1" dirty="0">
                          <a:solidFill>
                            <a:schemeClr val="tx1"/>
                          </a:solidFill>
                        </a:rPr>
                        <a:t>% del </a:t>
                      </a:r>
                      <a:r>
                        <a:rPr lang="es-CO" sz="1400" b="1" dirty="0" err="1">
                          <a:solidFill>
                            <a:schemeClr val="tx1"/>
                          </a:solidFill>
                        </a:rPr>
                        <a:t>Ppto</a:t>
                      </a:r>
                      <a:r>
                        <a:rPr lang="es-CO" sz="1400" b="1" dirty="0">
                          <a:solidFill>
                            <a:schemeClr val="tx1"/>
                          </a:solidFill>
                        </a:rPr>
                        <a:t> 2026 con VF</a:t>
                      </a:r>
                      <a:endParaRPr lang="es-CO" sz="1400" b="1" dirty="0">
                        <a:solidFill>
                          <a:schemeClr val="tx1"/>
                        </a:solidFill>
                        <a:latin typeface="+mn-lt"/>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730386399"/>
                  </a:ext>
                </a:extLst>
              </a:tr>
              <a:tr h="296946">
                <a:tc vMerge="1">
                  <a:txBody>
                    <a:bodyPr/>
                    <a:lstStyle/>
                    <a:p>
                      <a:pPr algn="ctr"/>
                      <a:r>
                        <a:rPr lang="es-MX">
                          <a:solidFill>
                            <a:schemeClr val="tx1"/>
                          </a:solidFill>
                        </a:rPr>
                        <a:t>Numero y Meta Plan de Desarrollo</a:t>
                      </a:r>
                      <a:endParaRPr lang="es-CO">
                        <a:solidFill>
                          <a:schemeClr val="tx1"/>
                        </a:solidFill>
                      </a:endParaRPr>
                    </a:p>
                  </a:txBody>
                  <a:tcPr>
                    <a:solidFill>
                      <a:srgbClr val="AFDFFA"/>
                    </a:solidFill>
                  </a:tcPr>
                </a:tc>
                <a:tc vMerge="1">
                  <a:txBody>
                    <a:bodyPr/>
                    <a:lstStyle/>
                    <a:p>
                      <a:endParaRPr dirty="0"/>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tx1">
                        <a:lumMod val="25000"/>
                        <a:lumOff val="75000"/>
                      </a:schemeClr>
                    </a:solidFill>
                  </a:tcPr>
                </a:tc>
                <a:tc>
                  <a:txBody>
                    <a:bodyPr/>
                    <a:lstStyle/>
                    <a:p>
                      <a:pPr algn="ctr"/>
                      <a:r>
                        <a:rPr lang="es-ES" sz="1400" b="1" dirty="0">
                          <a:solidFill>
                            <a:schemeClr val="tx1"/>
                          </a:solidFill>
                        </a:rPr>
                        <a:t>VA-Recursos Distrito</a:t>
                      </a:r>
                      <a:endParaRPr lang="es-CO" sz="1400" b="1" dirty="0">
                        <a:solidFill>
                          <a:schemeClr val="tx1"/>
                        </a:solidFill>
                        <a:latin typeface="+mn-lt"/>
                      </a:endParaRPr>
                    </a:p>
                  </a:txBody>
                  <a:tcPr marL="36000" marR="36000" marT="36000" marB="3600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a:r>
                        <a:rPr lang="es-ES" sz="1400" b="1" dirty="0">
                          <a:solidFill>
                            <a:schemeClr val="tx1"/>
                          </a:solidFill>
                        </a:rPr>
                        <a:t>Otros</a:t>
                      </a:r>
                      <a:endParaRPr lang="es-CO" sz="1400" b="1" dirty="0">
                        <a:solidFill>
                          <a:schemeClr val="tx1"/>
                        </a:solidFill>
                        <a:latin typeface="+mn-lt"/>
                      </a:endParaRPr>
                    </a:p>
                  </a:txBody>
                  <a:tcPr marL="36000" marR="36000" marT="36000" marB="3600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B w="12700" cap="flat" cmpd="sng" algn="ctr">
                      <a:solidFill>
                        <a:schemeClr val="bg1">
                          <a:lumMod val="50000"/>
                        </a:schemeClr>
                      </a:solidFill>
                      <a:prstDash val="solid"/>
                      <a:round/>
                      <a:headEnd type="none" w="med" len="med"/>
                      <a:tailEnd type="none" w="med" len="med"/>
                    </a:lnB>
                  </a:tcPr>
                </a:tc>
                <a:tc vMerge="1">
                  <a:txBody>
                    <a:bodyPr/>
                    <a:lstStyle/>
                    <a:p>
                      <a:endParaRPr dirty="0"/>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tx1">
                        <a:lumMod val="25000"/>
                        <a:lumOff val="75000"/>
                      </a:schemeClr>
                    </a:solidFill>
                  </a:tcPr>
                </a:tc>
                <a:tc vMerge="1">
                  <a:txBody>
                    <a:bodyPr/>
                    <a:lstStyle/>
                    <a:p>
                      <a:endParaRPr lang="es-CO"/>
                    </a:p>
                  </a:txBody>
                  <a:tcPr/>
                </a:tc>
                <a:extLst>
                  <a:ext uri="{0D108BD9-81ED-4DB2-BD59-A6C34878D82A}">
                    <a16:rowId xmlns:a16="http://schemas.microsoft.com/office/drawing/2014/main" val="825131747"/>
                  </a:ext>
                </a:extLst>
              </a:tr>
              <a:tr h="488120">
                <a:tc>
                  <a:txBody>
                    <a:bodyPr/>
                    <a:lstStyle/>
                    <a:p>
                      <a:r>
                        <a:rPr lang="es-MX" sz="1400" b="1" dirty="0">
                          <a:solidFill>
                            <a:schemeClr val="tx1"/>
                          </a:solidFill>
                        </a:rPr>
                        <a:t>Gastos de funcionamiento</a:t>
                      </a:r>
                      <a:endParaRPr lang="es-CO" sz="1400" b="1" dirty="0">
                        <a:solidFill>
                          <a:schemeClr val="tx1"/>
                        </a:solidFill>
                        <a:latin typeface="+mn-lt"/>
                      </a:endParaRPr>
                    </a:p>
                  </a:txBody>
                  <a:tcPr marL="36000" marR="36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r" rtl="0" fontAlgn="ctr"/>
                      <a:r>
                        <a:rPr lang="es-CO" sz="1400" b="0" i="0" u="none" strike="noStrike" dirty="0">
                          <a:solidFill>
                            <a:schemeClr val="tx1"/>
                          </a:solidFill>
                          <a:effectLst/>
                          <a:latin typeface="+mn-lt"/>
                        </a:rPr>
                        <a:t>$ 24.243</a:t>
                      </a:r>
                    </a:p>
                  </a:txBody>
                  <a:tcPr marL="7620" marR="7620" marT="76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r" rtl="0" fontAlgn="ctr"/>
                      <a:r>
                        <a:rPr lang="es-CO" sz="1400" b="0" i="0" u="none" strike="noStrike" dirty="0">
                          <a:solidFill>
                            <a:schemeClr val="tx1"/>
                          </a:solidFill>
                          <a:effectLst/>
                          <a:latin typeface="+mn-lt"/>
                        </a:rPr>
                        <a:t>$ 24.243</a:t>
                      </a:r>
                    </a:p>
                  </a:txBody>
                  <a:tcPr marL="7620" marR="7620" marT="76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r" rtl="0" fontAlgn="ctr"/>
                      <a:endParaRPr lang="es-CO" sz="1400" b="0" i="0" u="none" strike="noStrike" dirty="0">
                        <a:solidFill>
                          <a:schemeClr val="tx1"/>
                        </a:solidFill>
                        <a:effectLst/>
                        <a:latin typeface="+mn-lt"/>
                      </a:endParaRPr>
                    </a:p>
                  </a:txBody>
                  <a:tcPr marL="7620" marR="7620" marT="76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r" rtl="0" fontAlgn="ctr"/>
                      <a:r>
                        <a:rPr lang="es-CO" sz="1400" b="0" i="0" u="none" strike="noStrike" dirty="0">
                          <a:solidFill>
                            <a:schemeClr val="tx1"/>
                          </a:solidFill>
                          <a:effectLst/>
                          <a:latin typeface="+mn-lt"/>
                        </a:rPr>
                        <a:t>$0</a:t>
                      </a:r>
                    </a:p>
                  </a:txBody>
                  <a:tcPr marL="7620" marR="7620" marT="76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r" rtl="0" fontAlgn="ctr"/>
                      <a:r>
                        <a:rPr lang="es-CO" sz="1400" b="0" i="0" u="none" strike="noStrike" dirty="0">
                          <a:solidFill>
                            <a:schemeClr val="tx1"/>
                          </a:solidFill>
                          <a:effectLst/>
                          <a:latin typeface="+mn-lt"/>
                        </a:rPr>
                        <a:t>0%</a:t>
                      </a:r>
                    </a:p>
                  </a:txBody>
                  <a:tcPr marL="7620" marR="7620" marT="76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46408038"/>
                  </a:ext>
                </a:extLst>
              </a:tr>
              <a:tr h="4390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400" b="1" dirty="0">
                          <a:solidFill>
                            <a:schemeClr val="tx1"/>
                          </a:solidFill>
                        </a:rPr>
                        <a:t>Gastos de Inversión</a:t>
                      </a:r>
                      <a:endParaRPr lang="es-CO" sz="1400" b="1" dirty="0">
                        <a:solidFill>
                          <a:schemeClr val="tx1"/>
                        </a:solidFill>
                        <a:latin typeface="+mn-lt"/>
                      </a:endParaRPr>
                    </a:p>
                  </a:txBody>
                  <a:tcPr marL="36000" marR="36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r" rtl="0" fontAlgn="b"/>
                      <a:r>
                        <a:rPr lang="es-CO" sz="1400" b="0" i="0" u="none" strike="noStrike" dirty="0">
                          <a:solidFill>
                            <a:schemeClr val="tx1"/>
                          </a:solidFill>
                          <a:effectLst/>
                          <a:latin typeface="+mn-lt"/>
                        </a:rPr>
                        <a:t>$ 55.843</a:t>
                      </a:r>
                    </a:p>
                  </a:txBody>
                  <a:tcPr marL="7620" marR="7620" marT="76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r" rtl="0" fontAlgn="b"/>
                      <a:r>
                        <a:rPr lang="es-CO" sz="1400" b="0" i="0" u="none" strike="noStrike" dirty="0">
                          <a:solidFill>
                            <a:schemeClr val="tx1"/>
                          </a:solidFill>
                          <a:effectLst/>
                          <a:latin typeface="+mn-lt"/>
                        </a:rPr>
                        <a:t>$ 55.843</a:t>
                      </a:r>
                    </a:p>
                  </a:txBody>
                  <a:tcPr marL="7620" marR="7620" marT="76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r" rtl="0" fontAlgn="b"/>
                      <a:endParaRPr lang="es-CO" sz="1400" b="0" i="0" u="none" strike="noStrike" dirty="0">
                        <a:solidFill>
                          <a:schemeClr val="tx1"/>
                        </a:solidFill>
                        <a:effectLst/>
                        <a:latin typeface="+mn-lt"/>
                      </a:endParaRPr>
                    </a:p>
                  </a:txBody>
                  <a:tcPr marL="7620" marR="7620" marT="76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r" rtl="0" fontAlgn="b"/>
                      <a:r>
                        <a:rPr lang="es-CO" sz="1400" b="0" i="0" u="none" strike="noStrike" dirty="0">
                          <a:solidFill>
                            <a:schemeClr val="tx1"/>
                          </a:solidFill>
                          <a:effectLst/>
                          <a:latin typeface="+mn-lt"/>
                        </a:rPr>
                        <a:t>$0</a:t>
                      </a:r>
                    </a:p>
                  </a:txBody>
                  <a:tcPr marL="7620" marR="7620" marT="76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r" rtl="0" fontAlgn="b"/>
                      <a:r>
                        <a:rPr lang="es-CO" sz="1400" b="0" i="0" u="none" strike="noStrike" dirty="0">
                          <a:solidFill>
                            <a:schemeClr val="tx1"/>
                          </a:solidFill>
                          <a:effectLst/>
                          <a:latin typeface="+mn-lt"/>
                        </a:rPr>
                        <a:t>0%</a:t>
                      </a:r>
                    </a:p>
                  </a:txBody>
                  <a:tcPr marL="7620" marR="7620" marT="76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673404036"/>
                  </a:ext>
                </a:extLst>
              </a:tr>
              <a:tr h="439041">
                <a:tc>
                  <a:txBody>
                    <a:bodyPr/>
                    <a:lstStyle/>
                    <a:p>
                      <a:r>
                        <a:rPr lang="es-CO" sz="1400" b="1" dirty="0">
                          <a:solidFill>
                            <a:schemeClr val="tx1"/>
                          </a:solidFill>
                        </a:rPr>
                        <a:t>Total Presupuesto de Gastos</a:t>
                      </a:r>
                      <a:endParaRPr lang="es-CO" sz="1400" b="1" dirty="0">
                        <a:solidFill>
                          <a:schemeClr val="tx1"/>
                        </a:solidFill>
                        <a:latin typeface="+mn-lt"/>
                      </a:endParaRPr>
                    </a:p>
                  </a:txBody>
                  <a:tcPr marL="36000" marR="36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tcPr>
                </a:tc>
                <a:tc>
                  <a:txBody>
                    <a:bodyPr/>
                    <a:lstStyle/>
                    <a:p>
                      <a:pPr algn="r" rtl="0" fontAlgn="ctr"/>
                      <a:r>
                        <a:rPr lang="es-CO" sz="1400" b="1" i="0" u="none" strike="noStrike" dirty="0">
                          <a:solidFill>
                            <a:schemeClr val="tx1"/>
                          </a:solidFill>
                          <a:effectLst/>
                          <a:latin typeface="+mn-lt"/>
                        </a:rPr>
                        <a:t>$ 80.086</a:t>
                      </a:r>
                    </a:p>
                  </a:txBody>
                  <a:tcPr marL="7620" marR="7620" marT="76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tcPr>
                </a:tc>
                <a:tc>
                  <a:txBody>
                    <a:bodyPr/>
                    <a:lstStyle/>
                    <a:p>
                      <a:pPr algn="r" rtl="0" fontAlgn="ctr"/>
                      <a:r>
                        <a:rPr lang="es-CO" sz="1400" b="1" i="0" u="none" strike="noStrike" dirty="0">
                          <a:solidFill>
                            <a:schemeClr val="tx1"/>
                          </a:solidFill>
                          <a:effectLst/>
                          <a:latin typeface="+mn-lt"/>
                        </a:rPr>
                        <a:t>$ 80.086</a:t>
                      </a:r>
                    </a:p>
                  </a:txBody>
                  <a:tcPr marL="7620" marR="7620" marT="76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tcPr>
                </a:tc>
                <a:tc>
                  <a:txBody>
                    <a:bodyPr/>
                    <a:lstStyle/>
                    <a:p>
                      <a:pPr algn="r" rtl="0" fontAlgn="ctr"/>
                      <a:endParaRPr lang="es-CO" sz="1400" b="1" i="0" u="none" strike="noStrike" dirty="0">
                        <a:solidFill>
                          <a:schemeClr val="tx1"/>
                        </a:solidFill>
                        <a:effectLst/>
                        <a:latin typeface="+mn-lt"/>
                      </a:endParaRPr>
                    </a:p>
                  </a:txBody>
                  <a:tcPr marL="7620" marR="7620" marT="76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tcPr>
                </a:tc>
                <a:tc>
                  <a:txBody>
                    <a:bodyPr/>
                    <a:lstStyle/>
                    <a:p>
                      <a:pPr algn="r" rtl="0" fontAlgn="ctr"/>
                      <a:r>
                        <a:rPr lang="es-CO" sz="1400" b="1" i="0" u="none" strike="noStrike" dirty="0">
                          <a:solidFill>
                            <a:schemeClr val="tx1"/>
                          </a:solidFill>
                          <a:effectLst/>
                          <a:latin typeface="+mn-lt"/>
                        </a:rPr>
                        <a:t>$0</a:t>
                      </a:r>
                    </a:p>
                  </a:txBody>
                  <a:tcPr marL="7620" marR="7620" marT="76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tcPr>
                </a:tc>
                <a:tc>
                  <a:txBody>
                    <a:bodyPr/>
                    <a:lstStyle/>
                    <a:p>
                      <a:pPr algn="r" rtl="0" fontAlgn="ctr"/>
                      <a:r>
                        <a:rPr lang="es-CO" sz="1400" b="1" i="0" u="none" strike="noStrike" dirty="0">
                          <a:solidFill>
                            <a:schemeClr val="tx1"/>
                          </a:solidFill>
                          <a:effectLst/>
                          <a:latin typeface="+mn-lt"/>
                        </a:rPr>
                        <a:t>0%</a:t>
                      </a:r>
                    </a:p>
                  </a:txBody>
                  <a:tcPr marL="7620" marR="7620" marT="76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tcPr>
                </a:tc>
                <a:extLst>
                  <a:ext uri="{0D108BD9-81ED-4DB2-BD59-A6C34878D82A}">
                    <a16:rowId xmlns:a16="http://schemas.microsoft.com/office/drawing/2014/main" val="714937640"/>
                  </a:ext>
                </a:extLst>
              </a:tr>
            </a:tbl>
          </a:graphicData>
        </a:graphic>
      </p:graphicFrame>
      <p:sp>
        <p:nvSpPr>
          <p:cNvPr id="8" name="Título 4">
            <a:extLst>
              <a:ext uri="{FF2B5EF4-FFF2-40B4-BE49-F238E27FC236}">
                <a16:creationId xmlns:a16="http://schemas.microsoft.com/office/drawing/2014/main" id="{A60A7806-FB37-0766-A5C5-BAE1598D9783}"/>
              </a:ext>
            </a:extLst>
          </p:cNvPr>
          <p:cNvSpPr>
            <a:spLocks noGrp="1"/>
          </p:cNvSpPr>
          <p:nvPr>
            <p:ph type="title"/>
          </p:nvPr>
        </p:nvSpPr>
        <p:spPr>
          <a:xfrm>
            <a:off x="1178831" y="192722"/>
            <a:ext cx="10555969" cy="639809"/>
          </a:xfrm>
        </p:spPr>
        <p:txBody>
          <a:bodyPr/>
          <a:lstStyle/>
          <a:p>
            <a:r>
              <a:rPr lang="es-ES" dirty="0"/>
              <a:t>Financiación de presupuesto de gastos 2026</a:t>
            </a:r>
            <a:br>
              <a:rPr lang="es-ES" dirty="0"/>
            </a:br>
            <a:r>
              <a:rPr lang="es-ES" dirty="0"/>
              <a:t>IDPAC</a:t>
            </a:r>
            <a:endParaRPr lang="es-CO" dirty="0"/>
          </a:p>
        </p:txBody>
      </p:sp>
      <p:sp>
        <p:nvSpPr>
          <p:cNvPr id="9" name="CuadroTexto 8">
            <a:extLst>
              <a:ext uri="{FF2B5EF4-FFF2-40B4-BE49-F238E27FC236}">
                <a16:creationId xmlns:a16="http://schemas.microsoft.com/office/drawing/2014/main" id="{A91C4582-D71A-1E1E-A303-C5ACFDAFA18E}"/>
              </a:ext>
            </a:extLst>
          </p:cNvPr>
          <p:cNvSpPr txBox="1"/>
          <p:nvPr/>
        </p:nvSpPr>
        <p:spPr>
          <a:xfrm>
            <a:off x="8039098" y="1721162"/>
            <a:ext cx="3933825" cy="307777"/>
          </a:xfrm>
          <a:prstGeom prst="rect">
            <a:avLst/>
          </a:prstGeom>
          <a:noFill/>
        </p:spPr>
        <p:txBody>
          <a:bodyPr wrap="square" rtlCol="0">
            <a:spAutoFit/>
          </a:bodyPr>
          <a:lstStyle/>
          <a:p>
            <a:pPr algn="r"/>
            <a:r>
              <a:rPr lang="es-CO" sz="1400" dirty="0"/>
              <a:t>Cifras en millones de pesos</a:t>
            </a:r>
          </a:p>
        </p:txBody>
      </p:sp>
    </p:spTree>
    <p:extLst>
      <p:ext uri="{BB962C8B-B14F-4D97-AF65-F5344CB8AC3E}">
        <p14:creationId xmlns:p14="http://schemas.microsoft.com/office/powerpoint/2010/main" val="3557038584"/>
      </p:ext>
    </p:extLst>
  </p:cSld>
  <p:clrMapOvr>
    <a:masterClrMapping/>
  </p:clrMapOvr>
</p:sld>
</file>

<file path=ppt/theme/theme1.xml><?xml version="1.0" encoding="utf-8"?>
<a:theme xmlns:a="http://schemas.openxmlformats.org/drawingml/2006/main" name="1_Tema de Office">
  <a:themeElements>
    <a:clrScheme name="presentación-2">
      <a:dk1>
        <a:srgbClr val="232A34"/>
      </a:dk1>
      <a:lt1>
        <a:srgbClr val="FFFFFF"/>
      </a:lt1>
      <a:dk2>
        <a:srgbClr val="737373"/>
      </a:dk2>
      <a:lt2>
        <a:srgbClr val="FFFFFF"/>
      </a:lt2>
      <a:accent1>
        <a:srgbClr val="F5C157"/>
      </a:accent1>
      <a:accent2>
        <a:srgbClr val="8091A9"/>
      </a:accent2>
      <a:accent3>
        <a:srgbClr val="E25E1A"/>
      </a:accent3>
      <a:accent4>
        <a:srgbClr val="92D050"/>
      </a:accent4>
      <a:accent5>
        <a:srgbClr val="00B0F0"/>
      </a:accent5>
      <a:accent6>
        <a:srgbClr val="A98FEF"/>
      </a:accent6>
      <a:hlink>
        <a:srgbClr val="42B7FE"/>
      </a:hlink>
      <a:folHlink>
        <a:srgbClr val="A5A5A5"/>
      </a:folHlink>
    </a:clrScheme>
    <a:fontScheme name="Nuevo-alcaldia">
      <a:majorFont>
        <a:latin typeface="Oswald Medium"/>
        <a:ea typeface=""/>
        <a:cs typeface=""/>
      </a:majorFont>
      <a:minorFont>
        <a:latin typeface="Lexend Dec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ítulo de la presentación" id="{F126A0A5-3E5C-4371-94CF-A4A2B1D112AC}" vid="{E36E42FB-7A5F-4D89-ABFB-5B9EBE3C9502}"/>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1523AF5D8A6F5649B4693BB722CBA101" ma:contentTypeVersion="8" ma:contentTypeDescription="Crear nuevo documento." ma:contentTypeScope="" ma:versionID="f17ae068480a15ffe4088a33855ced1a">
  <xsd:schema xmlns:xsd="http://www.w3.org/2001/XMLSchema" xmlns:xs="http://www.w3.org/2001/XMLSchema" xmlns:p="http://schemas.microsoft.com/office/2006/metadata/properties" xmlns:ns2="b9b9007a-0c8c-47cb-acea-1c66c53defec" targetNamespace="http://schemas.microsoft.com/office/2006/metadata/properties" ma:root="true" ma:fieldsID="1f5264fd84014ec842f68d34f5ea4c00" ns2:_="">
    <xsd:import namespace="b9b9007a-0c8c-47cb-acea-1c66c53defe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SearchProperties" minOccurs="0"/>
                <xsd:element ref="ns2:MediaServiceObjectDetectorVersion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b9007a-0c8c-47cb-acea-1c66c53defe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CD42F5B-6B58-49A8-B59D-6FEC7878C0A2}"/>
</file>

<file path=customXml/itemProps2.xml><?xml version="1.0" encoding="utf-8"?>
<ds:datastoreItem xmlns:ds="http://schemas.openxmlformats.org/officeDocument/2006/customXml" ds:itemID="{3703627C-C579-4235-9E78-B24293D8F539}">
  <ds:schemaRefs>
    <ds:schemaRef ds:uri="http://schemas.microsoft.com/sharepoint/v3/contenttype/forms"/>
  </ds:schemaRefs>
</ds:datastoreItem>
</file>

<file path=customXml/itemProps3.xml><?xml version="1.0" encoding="utf-8"?>
<ds:datastoreItem xmlns:ds="http://schemas.openxmlformats.org/officeDocument/2006/customXml" ds:itemID="{A2047BA2-2F6F-428D-9A4A-8553BA3E40DB}">
  <ds:schemaRefs>
    <ds:schemaRef ds:uri="http://schemas.microsoft.com/office/2006/metadata/properties"/>
    <ds:schemaRef ds:uri="http://schemas.microsoft.com/office/infopath/2007/PartnerControls"/>
    <ds:schemaRef ds:uri="4d1d2e24-7be0-47eb-a1db-99cc6d75caff"/>
    <ds:schemaRef ds:uri="d6eaa91c-3afb-4015-aba1-5ff992c1a5ca"/>
  </ds:schemaRefs>
</ds:datastoreItem>
</file>

<file path=docProps/app.xml><?xml version="1.0" encoding="utf-8"?>
<Properties xmlns="http://schemas.openxmlformats.org/officeDocument/2006/extended-properties" xmlns:vt="http://schemas.openxmlformats.org/officeDocument/2006/docPropsVTypes">
  <TotalTime>3354</TotalTime>
  <Words>2975</Words>
  <Application>Microsoft Macintosh PowerPoint</Application>
  <PresentationFormat>Panorámica</PresentationFormat>
  <Paragraphs>620</Paragraphs>
  <Slides>17</Slides>
  <Notes>3</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17</vt:i4>
      </vt:variant>
    </vt:vector>
  </HeadingPairs>
  <TitlesOfParts>
    <vt:vector size="23" baseType="lpstr">
      <vt:lpstr>Aptos</vt:lpstr>
      <vt:lpstr>Arial</vt:lpstr>
      <vt:lpstr>Lexen Deca</vt:lpstr>
      <vt:lpstr>Lexend Deca</vt:lpstr>
      <vt:lpstr>1_Tema de Office</vt:lpstr>
      <vt:lpstr>Hoja de cálculo</vt:lpstr>
      <vt:lpstr>Anteproyecto de Presupuesto 2026</vt:lpstr>
      <vt:lpstr>Contenido</vt:lpstr>
      <vt:lpstr>1. Ejecución presupuestal 2025 IDPAC</vt:lpstr>
      <vt:lpstr>2. Presupuesto 2026  IDPAC</vt:lpstr>
      <vt:lpstr>3. Principales logros de inversión en 2025 IDPAC</vt:lpstr>
      <vt:lpstr>4. Principales apuestas de inversión a financiar en el 2026 IDPAC</vt:lpstr>
      <vt:lpstr>5. Obras de infraestructura a financiar con recursos 2026 IDPAC</vt:lpstr>
      <vt:lpstr>6. Anteproyecto de Presupuesto 2026</vt:lpstr>
      <vt:lpstr>Financiación de presupuesto de gastos 2026 IDPAC</vt:lpstr>
      <vt:lpstr>Presentación de PowerPoint</vt:lpstr>
      <vt:lpstr>Presentación de PowerPoint</vt:lpstr>
      <vt:lpstr>Comportamiento histórico del presupuesto de gastos  IDPAC 2020 - 2026</vt:lpstr>
      <vt:lpstr>Austeridad en el gasto IDPAC</vt:lpstr>
      <vt:lpstr> Principales Productos PMR IDPAC</vt:lpstr>
      <vt:lpstr>Metas Plan de Desarrollo IDPAC</vt:lpstr>
      <vt:lpstr>POAI IDPAC</vt:lpstr>
      <vt:lpstr>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Anteproyecto de Presupuesto 2026</dc:title>
  <dc:creator>Clara Marcela Mejía Múnera</dc:creator>
  <cp:lastModifiedBy>Adriana Castañeda Camacho</cp:lastModifiedBy>
  <cp:revision>67</cp:revision>
  <dcterms:created xsi:type="dcterms:W3CDTF">2025-01-30T15:50:55Z</dcterms:created>
  <dcterms:modified xsi:type="dcterms:W3CDTF">2025-08-22T21:40:42Z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0x0101001523AF5D8A6F5649B4693BB722CBA101</vt:lpwstr>
  </property>
</Properties>
</file>